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6858000" type="screen4x3"/>
  <p:notesSz cx="6858000" cy="9144000"/>
  <p:embeddedFontLst>
    <p:embeddedFont>
      <p:font typeface="Lato" panose="020F0502020204030203" pitchFamily="34" charset="0"/>
      <p:regular r:id="rId63"/>
      <p:bold r:id="rId64"/>
      <p:italic r:id="rId65"/>
      <p:boldItalic r:id="rId66"/>
    </p:embeddedFont>
    <p:embeddedFont>
      <p:font typeface="Raleway" panose="020F0502020204030204"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hkUlhLpN7xGfRRjwBWa0my0gM1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9F6B3A-761E-4C26-8F12-4E5379B7B23A}">
  <a:tblStyle styleId="{6D9F6B3A-761E-4C26-8F12-4E5379B7B23A}"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92DA0B-2E97-4F80-8B5E-7C96761B22F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202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d69e1268d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dd69e1268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0" name="Google Shape;170;gdd69e1268d_0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d69e1268d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dd69e1268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gdd69e1268d_0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d69e1268d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dd69e1268d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9" name="Google Shape;189;gdd69e1268d_0_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417421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7" name="Google Shape;197;gdc417421d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9845c314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d9845c314d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5" name="Google Shape;205;gd9845c314d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d69e1268d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dd69e1268d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3" name="Google Shape;213;gdd69e1268d_0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d69e1268d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dd69e1268d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1" name="Google Shape;221;gdd69e1268d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7162fa38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7162fa388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Lato"/>
                <a:ea typeface="Lato"/>
                <a:cs typeface="Lato"/>
                <a:sym typeface="Lato"/>
              </a:rPr>
              <a:t>Presentation Note: Present via Image file for clarity</a:t>
            </a:r>
            <a:endParaRPr/>
          </a:p>
        </p:txBody>
      </p:sp>
      <p:sp>
        <p:nvSpPr>
          <p:cNvPr id="229" name="Google Shape;229;ge7162fa388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bc743d28d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dbc743d28d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6" name="Google Shape;236;gdbc743d28d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4773046ac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4773046ac_2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ge4773046ac_2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029db3ac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e029db3ac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3" name="Google Shape;103;ge029db3ac8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4773046ac_2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4773046ac_2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ge4773046ac_2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4773046ac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4773046ac_2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1" name="Google Shape;261;ge4773046ac_2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4773046ac_1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4773046ac_1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0" name="Google Shape;270;ge4773046ac_1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bc743d28d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dbc743d28d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0" name="Google Shape;280;gdbc743d28d_0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bc743d28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dbc743d28d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8" name="Google Shape;288;gdbc743d28d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bc743d28d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dbc743d28d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6" name="Google Shape;296;gdbc743d28d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4773046ac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e4773046a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4" name="Google Shape;304;ge4773046ac_1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bc743d28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dbc743d2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2" name="Google Shape;312;gdbc743d28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773046ac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e4773046ac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0" name="Google Shape;320;ge4773046ac_1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4773046ac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e4773046ac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8" name="Google Shape;328;ge4773046ac_1_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9" name="Google Shape;10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773046ac_1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e4773046ac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6" name="Google Shape;336;ge4773046ac_1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bc743d28d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dbc743d28d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5" name="Google Shape;345;gdbc743d28d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bc743d28d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dbc743d28d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3" name="Google Shape;353;gdbc743d28d_0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47730455a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47730455a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1" name="Google Shape;361;ge47730455a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7162fa388_0_26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7162fa388_0_26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9" name="Google Shape;369;ge7162fa388_0_26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773046ac_2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773046ac_2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8" name="Google Shape;378;ge4773046ac_2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e4773046ac_2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e4773046ac_2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6" name="Google Shape;386;ge4773046ac_2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4773046ac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4773046ac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4" name="Google Shape;394;ge4773046ac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4773046ac_1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4773046ac_1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2" name="Google Shape;402;ge4773046ac_1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e4773046ac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e4773046ac_1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0" name="Google Shape;410;ge4773046ac_1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7" name="Google Shape;11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4773046ac_1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4773046ac_1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8" name="Google Shape;418;ge4773046ac_1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162fa388_0_26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7162fa388_0_26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9" name="Google Shape;429;ge7162fa388_0_26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4773046ac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4773046ac_1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6" name="Google Shape;436;ge4773046ac_1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84698eac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84698eac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5" name="Google Shape;445;gb84698eac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84698eac4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84698eac4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6" name="Google Shape;456;gb84698eac4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84698eac4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84698eac4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8" name="Google Shape;468;gb84698eac4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47730455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47730455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9" name="Google Shape;479;ge47730455a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47730455a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47730455a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7" name="Google Shape;487;ge47730455a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4773046ac_2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4773046ac_2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6" name="Google Shape;496;ge4773046ac_2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47730455a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47730455a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4" name="Google Shape;504;ge47730455a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029db3ac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e029db3a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Lato"/>
                <a:ea typeface="Lato"/>
                <a:cs typeface="Lato"/>
                <a:sym typeface="Lato"/>
              </a:rPr>
              <a:t>Presentation Note: Present via Image file for clarity</a:t>
            </a:r>
            <a:endParaRPr/>
          </a:p>
        </p:txBody>
      </p:sp>
      <p:sp>
        <p:nvSpPr>
          <p:cNvPr id="124" name="Google Shape;124;ge029db3ac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4773046ac_2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e4773046ac_2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2" name="Google Shape;512;ge4773046ac_2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4773046ac_2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4773046ac_2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1" name="Google Shape;521;ge4773046ac_2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e4773046ac_2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e4773046ac_2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3" name="Google Shape;533;ge4773046ac_2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1" name="Google Shape;54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9845c314d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9" name="Google Shape;549;gd9845c314d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56" name="Google Shape;55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6ad7fbbc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3" name="Google Shape;563;gb6ad7fbbc4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70" name="Google Shape;57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b6ad7fbbc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77" name="Google Shape;577;gb6ad7fbbc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84" name="Google Shape;58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1" name="Google Shape;13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e7162fa38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e7162fa38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3" name="Google Shape;593;ge7162fa38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9845c314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d9845c314d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9" name="Google Shape;139;gd9845c314d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d69e1268d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dd69e1268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8" name="Google Shape;148;gdd69e1268d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d69e1268d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dd69e1268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1" name="Google Shape;161;gdd69e1268d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ge7162fa388_0_2595"/>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ge7162fa388_0_2595"/>
          <p:cNvGrpSpPr/>
          <p:nvPr/>
        </p:nvGrpSpPr>
        <p:grpSpPr>
          <a:xfrm>
            <a:off x="830392" y="1588427"/>
            <a:ext cx="745763" cy="61102"/>
            <a:chOff x="4580561" y="2589004"/>
            <a:chExt cx="1064464" cy="25200"/>
          </a:xfrm>
        </p:grpSpPr>
        <p:sp>
          <p:nvSpPr>
            <p:cNvPr id="16" name="Google Shape;16;ge7162fa388_0_259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e7162fa388_0_259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ge7162fa388_0_2595"/>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9" name="Google Shape;19;ge7162fa388_0_2595"/>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ge7162fa388_0_259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ge7162fa388_0_2659"/>
          <p:cNvGrpSpPr/>
          <p:nvPr/>
        </p:nvGrpSpPr>
        <p:grpSpPr>
          <a:xfrm>
            <a:off x="830392" y="5558926"/>
            <a:ext cx="745763" cy="61102"/>
            <a:chOff x="4580561" y="2589004"/>
            <a:chExt cx="1064464" cy="25200"/>
          </a:xfrm>
        </p:grpSpPr>
        <p:sp>
          <p:nvSpPr>
            <p:cNvPr id="79" name="Google Shape;79;ge7162fa388_0_265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ge7162fa388_0_265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ge7162fa388_0_2659"/>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ge7162fa388_0_2659"/>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3" name="Google Shape;83;ge7162fa388_0_265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ge7162fa388_0_266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86"/>
        <p:cNvGrpSpPr/>
        <p:nvPr/>
      </p:nvGrpSpPr>
      <p:grpSpPr>
        <a:xfrm>
          <a:off x="0" y="0"/>
          <a:ext cx="0" cy="0"/>
          <a:chOff x="0" y="0"/>
          <a:chExt cx="0" cy="0"/>
        </a:xfrm>
      </p:grpSpPr>
      <p:cxnSp>
        <p:nvCxnSpPr>
          <p:cNvPr id="87" name="Google Shape;87;ge7162fa388_0_2668"/>
          <p:cNvCxnSpPr/>
          <p:nvPr/>
        </p:nvCxnSpPr>
        <p:spPr>
          <a:xfrm rot="10800000" flipH="1">
            <a:off x="665163" y="1497100"/>
            <a:ext cx="7782000" cy="1500"/>
          </a:xfrm>
          <a:prstGeom prst="straightConnector1">
            <a:avLst/>
          </a:prstGeom>
          <a:noFill/>
          <a:ln w="9525" cap="flat" cmpd="sng">
            <a:solidFill>
              <a:schemeClr val="dk1"/>
            </a:solidFill>
            <a:prstDash val="solid"/>
            <a:round/>
            <a:headEnd type="none" w="sm" len="sm"/>
            <a:tailEnd type="none" w="sm" len="sm"/>
          </a:ln>
        </p:spPr>
      </p:cxnSp>
      <p:pic>
        <p:nvPicPr>
          <p:cNvPr id="88" name="Google Shape;88;ge7162fa388_0_2668" descr="logo.png"/>
          <p:cNvPicPr preferRelativeResize="0"/>
          <p:nvPr/>
        </p:nvPicPr>
        <p:blipFill rotWithShape="1">
          <a:blip r:embed="rId2">
            <a:alphaModFix/>
          </a:blip>
          <a:srcRect r="72476"/>
          <a:stretch/>
        </p:blipFill>
        <p:spPr>
          <a:xfrm>
            <a:off x="8142288" y="461963"/>
            <a:ext cx="344487" cy="404812"/>
          </a:xfrm>
          <a:prstGeom prst="rect">
            <a:avLst/>
          </a:prstGeom>
          <a:noFill/>
          <a:ln>
            <a:noFill/>
          </a:ln>
        </p:spPr>
      </p:pic>
      <p:sp>
        <p:nvSpPr>
          <p:cNvPr id="89" name="Google Shape;89;ge7162fa388_0_2668"/>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SzPts val="1400"/>
              <a:buNone/>
              <a:defRPr sz="32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ge7162fa388_0_2668"/>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Font typeface="Arial"/>
              <a:buChar char="•"/>
              <a:defRPr sz="2000"/>
            </a:lvl2pPr>
            <a:lvl3pPr marL="1371600" lvl="2" indent="-355600" algn="l" rtl="0">
              <a:lnSpc>
                <a:spcPct val="100000"/>
              </a:lnSpc>
              <a:spcBef>
                <a:spcPts val="400"/>
              </a:spcBef>
              <a:spcAft>
                <a:spcPts val="0"/>
              </a:spcAft>
              <a:buClr>
                <a:schemeClr val="dk1"/>
              </a:buClr>
              <a:buSzPts val="2000"/>
              <a:buChar char="•"/>
              <a:defRPr sz="2000"/>
            </a:lvl3pPr>
            <a:lvl4pPr marL="1828800" lvl="3" indent="-355600" algn="l" rtl="0">
              <a:lnSpc>
                <a:spcPct val="100000"/>
              </a:lnSpc>
              <a:spcBef>
                <a:spcPts val="400"/>
              </a:spcBef>
              <a:spcAft>
                <a:spcPts val="0"/>
              </a:spcAft>
              <a:buClr>
                <a:schemeClr val="dk1"/>
              </a:buClr>
              <a:buSzPts val="2000"/>
              <a:buFont typeface="Arial"/>
              <a:buChar char="•"/>
              <a:defRPr sz="2000"/>
            </a:lvl4pPr>
            <a:lvl5pPr marL="2286000" lvl="4" indent="-355600" algn="l" rtl="0">
              <a:lnSpc>
                <a:spcPct val="100000"/>
              </a:lnSpc>
              <a:spcBef>
                <a:spcPts val="400"/>
              </a:spcBef>
              <a:spcAft>
                <a:spcPts val="0"/>
              </a:spcAft>
              <a:buClr>
                <a:schemeClr val="dk1"/>
              </a:buClr>
              <a:buSzPts val="2000"/>
              <a:buFont typeface="Arial"/>
              <a:buChar char="•"/>
              <a:defRPr sz="2000"/>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1" name="Google Shape;91;ge7162fa388_0_2668"/>
          <p:cNvSpPr txBox="1">
            <a:spLocks noGrp="1"/>
          </p:cNvSpPr>
          <p:nvPr>
            <p:ph type="ftr" idx="11"/>
          </p:nvPr>
        </p:nvSpPr>
        <p:spPr>
          <a:xfrm>
            <a:off x="2884488" y="6246813"/>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200">
                <a:solidFill>
                  <a:srgbClr val="888888"/>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 name="Google Shape;92;ge7162fa388_0_2668"/>
          <p:cNvSpPr txBox="1">
            <a:spLocks noGrp="1"/>
          </p:cNvSpPr>
          <p:nvPr>
            <p:ph type="sldNum" idx="12"/>
          </p:nvPr>
        </p:nvSpPr>
        <p:spPr>
          <a:xfrm>
            <a:off x="6313488" y="6246813"/>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ge7162fa388_0_2603"/>
          <p:cNvGrpSpPr/>
          <p:nvPr/>
        </p:nvGrpSpPr>
        <p:grpSpPr>
          <a:xfrm>
            <a:off x="830392" y="1588427"/>
            <a:ext cx="745763" cy="61102"/>
            <a:chOff x="4580561" y="2589004"/>
            <a:chExt cx="1064464" cy="25200"/>
          </a:xfrm>
        </p:grpSpPr>
        <p:sp>
          <p:nvSpPr>
            <p:cNvPr id="23" name="Google Shape;23;ge7162fa388_0_260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e7162fa388_0_260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ge7162fa388_0_2603"/>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6" name="Google Shape;26;ge7162fa388_0_260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ge7162fa388_0_2609"/>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ge7162fa388_0_2609"/>
          <p:cNvGrpSpPr/>
          <p:nvPr/>
        </p:nvGrpSpPr>
        <p:grpSpPr>
          <a:xfrm>
            <a:off x="830392" y="1588427"/>
            <a:ext cx="745763" cy="61102"/>
            <a:chOff x="4580561" y="2589004"/>
            <a:chExt cx="1064464" cy="25200"/>
          </a:xfrm>
        </p:grpSpPr>
        <p:sp>
          <p:nvSpPr>
            <p:cNvPr id="30" name="Google Shape;30;ge7162fa388_0_260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ge7162fa388_0_260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ge7162fa388_0_2609"/>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3" name="Google Shape;33;ge7162fa388_0_2609"/>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 name="Google Shape;34;ge7162fa388_0_260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ge7162fa388_0_261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ge7162fa388_0_2617"/>
          <p:cNvGrpSpPr/>
          <p:nvPr/>
        </p:nvGrpSpPr>
        <p:grpSpPr>
          <a:xfrm>
            <a:off x="830392" y="1588427"/>
            <a:ext cx="745763" cy="61102"/>
            <a:chOff x="4580561" y="2589004"/>
            <a:chExt cx="1064464" cy="25200"/>
          </a:xfrm>
        </p:grpSpPr>
        <p:sp>
          <p:nvSpPr>
            <p:cNvPr id="38" name="Google Shape;38;ge7162fa388_0_26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ge7162fa388_0_26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ge7162fa388_0_2617"/>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1" name="Google Shape;41;ge7162fa388_0_2617"/>
          <p:cNvSpPr txBox="1">
            <a:spLocks noGrp="1"/>
          </p:cNvSpPr>
          <p:nvPr>
            <p:ph type="body" idx="1"/>
          </p:nvPr>
        </p:nvSpPr>
        <p:spPr>
          <a:xfrm>
            <a:off x="729325" y="2771833"/>
            <a:ext cx="3774300" cy="30147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2" name="Google Shape;42;ge7162fa388_0_2617"/>
          <p:cNvSpPr txBox="1">
            <a:spLocks noGrp="1"/>
          </p:cNvSpPr>
          <p:nvPr>
            <p:ph type="body" idx="2"/>
          </p:nvPr>
        </p:nvSpPr>
        <p:spPr>
          <a:xfrm>
            <a:off x="4643604" y="2771833"/>
            <a:ext cx="3774300" cy="30147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 name="Google Shape;43;ge7162fa388_0_261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ge7162fa388_0_262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ge7162fa388_0_2626"/>
          <p:cNvGrpSpPr/>
          <p:nvPr/>
        </p:nvGrpSpPr>
        <p:grpSpPr>
          <a:xfrm>
            <a:off x="830392" y="1588427"/>
            <a:ext cx="745763" cy="61102"/>
            <a:chOff x="4580561" y="2589004"/>
            <a:chExt cx="1064464" cy="25200"/>
          </a:xfrm>
        </p:grpSpPr>
        <p:sp>
          <p:nvSpPr>
            <p:cNvPr id="47" name="Google Shape;47;ge7162fa388_0_26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ge7162fa388_0_26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ge7162fa388_0_2626"/>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0" name="Google Shape;50;ge7162fa388_0_262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ge7162fa388_0_2633"/>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ge7162fa388_0_2633"/>
          <p:cNvGrpSpPr/>
          <p:nvPr/>
        </p:nvGrpSpPr>
        <p:grpSpPr>
          <a:xfrm>
            <a:off x="830392" y="1588427"/>
            <a:ext cx="745763" cy="61102"/>
            <a:chOff x="4580561" y="2589004"/>
            <a:chExt cx="1064464" cy="25200"/>
          </a:xfrm>
        </p:grpSpPr>
        <p:sp>
          <p:nvSpPr>
            <p:cNvPr id="54" name="Google Shape;54;ge7162fa388_0_26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ge7162fa388_0_26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ge7162fa388_0_2633"/>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7" name="Google Shape;57;ge7162fa388_0_2633"/>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8" name="Google Shape;58;ge7162fa388_0_263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ge7162fa388_0_2641"/>
          <p:cNvGrpSpPr/>
          <p:nvPr/>
        </p:nvGrpSpPr>
        <p:grpSpPr>
          <a:xfrm>
            <a:off x="830392" y="5558926"/>
            <a:ext cx="745763" cy="61102"/>
            <a:chOff x="4580561" y="2589004"/>
            <a:chExt cx="1064464" cy="25200"/>
          </a:xfrm>
        </p:grpSpPr>
        <p:sp>
          <p:nvSpPr>
            <p:cNvPr id="61" name="Google Shape;61;ge7162fa388_0_264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e7162fa388_0_264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ge7162fa388_0_2641"/>
          <p:cNvSpPr txBox="1">
            <a:spLocks noGrp="1"/>
          </p:cNvSpPr>
          <p:nvPr>
            <p:ph type="title"/>
          </p:nvPr>
        </p:nvSpPr>
        <p:spPr>
          <a:xfrm>
            <a:off x="729450" y="1152400"/>
            <a:ext cx="7021200" cy="3980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4" name="Google Shape;64;ge7162fa388_0_2641"/>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ge7162fa388_0_2647"/>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ge7162fa388_0_2647"/>
          <p:cNvGrpSpPr/>
          <p:nvPr/>
        </p:nvGrpSpPr>
        <p:grpSpPr>
          <a:xfrm>
            <a:off x="830392" y="1588427"/>
            <a:ext cx="745763" cy="61102"/>
            <a:chOff x="4580561" y="2589004"/>
            <a:chExt cx="1064464" cy="25200"/>
          </a:xfrm>
        </p:grpSpPr>
        <p:sp>
          <p:nvSpPr>
            <p:cNvPr id="68" name="Google Shape;68;ge7162fa388_0_264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ge7162fa388_0_264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ge7162fa388_0_2647"/>
          <p:cNvSpPr txBox="1">
            <a:spLocks noGrp="1"/>
          </p:cNvSpPr>
          <p:nvPr>
            <p:ph type="title"/>
          </p:nvPr>
        </p:nvSpPr>
        <p:spPr>
          <a:xfrm>
            <a:off x="730000" y="1758200"/>
            <a:ext cx="3300900" cy="22497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71" name="Google Shape;71;ge7162fa388_0_2647"/>
          <p:cNvSpPr txBox="1">
            <a:spLocks noGrp="1"/>
          </p:cNvSpPr>
          <p:nvPr>
            <p:ph type="subTitle" idx="1"/>
          </p:nvPr>
        </p:nvSpPr>
        <p:spPr>
          <a:xfrm>
            <a:off x="724950" y="4215367"/>
            <a:ext cx="3300900" cy="1011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2" name="Google Shape;72;ge7162fa388_0_2647"/>
          <p:cNvSpPr txBox="1">
            <a:spLocks noGrp="1"/>
          </p:cNvSpPr>
          <p:nvPr>
            <p:ph type="body" idx="2"/>
          </p:nvPr>
        </p:nvSpPr>
        <p:spPr>
          <a:xfrm>
            <a:off x="5174225" y="1803500"/>
            <a:ext cx="3374400" cy="4034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3" name="Google Shape;73;ge7162fa388_0_264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ge7162fa388_0_2656"/>
          <p:cNvSpPr txBox="1">
            <a:spLocks noGrp="1"/>
          </p:cNvSpPr>
          <p:nvPr>
            <p:ph type="body" idx="1"/>
          </p:nvPr>
        </p:nvSpPr>
        <p:spPr>
          <a:xfrm>
            <a:off x="724950" y="5830068"/>
            <a:ext cx="7697400" cy="614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6" name="Google Shape;76;ge7162fa388_0_265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ge7162fa388_0_259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11" name="Google Shape;11;ge7162fa388_0_259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2" name="Google Shape;12;ge7162fa388_0_2591"/>
          <p:cNvSpPr txBox="1">
            <a:spLocks noGrp="1"/>
          </p:cNvSpPr>
          <p:nvPr>
            <p:ph type="sldNum" idx="12"/>
          </p:nvPr>
        </p:nvSpPr>
        <p:spPr>
          <a:xfrm>
            <a:off x="8536302" y="6333134"/>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title"/>
          </p:nvPr>
        </p:nvSpPr>
        <p:spPr>
          <a:xfrm>
            <a:off x="685800" y="1981200"/>
            <a:ext cx="7781925" cy="145891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400"/>
              <a:buNone/>
            </a:pPr>
            <a:r>
              <a:rPr lang="en-US" sz="4400" b="1">
                <a:latin typeface="Arial"/>
                <a:ea typeface="Arial"/>
                <a:cs typeface="Arial"/>
                <a:sym typeface="Arial"/>
              </a:rPr>
              <a:t>C300 </a:t>
            </a:r>
            <a:r>
              <a:rPr lang="en-US" sz="4400" b="1"/>
              <a:t>Final</a:t>
            </a:r>
            <a:r>
              <a:rPr lang="en-US" sz="4400" b="1">
                <a:latin typeface="Arial"/>
                <a:ea typeface="Arial"/>
                <a:cs typeface="Arial"/>
                <a:sym typeface="Arial"/>
              </a:rPr>
              <a:t> Evaluation </a:t>
            </a:r>
            <a:endParaRPr sz="4400">
              <a:latin typeface="Arial"/>
              <a:ea typeface="Arial"/>
              <a:cs typeface="Arial"/>
              <a:sym typeface="Arial"/>
            </a:endParaRPr>
          </a:p>
        </p:txBody>
      </p:sp>
      <p:sp>
        <p:nvSpPr>
          <p:cNvPr id="98" name="Google Shape;98;p1"/>
          <p:cNvSpPr txBox="1"/>
          <p:nvPr/>
        </p:nvSpPr>
        <p:spPr>
          <a:xfrm>
            <a:off x="1052525" y="3962400"/>
            <a:ext cx="30480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Project ID: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Calibri"/>
                <a:cs typeface="Calibri"/>
                <a:sym typeface="Calibri"/>
              </a:rPr>
              <a:t>&lt;Redacted&gt;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Project Title: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Implementation of Security Infrastructure on the Cloud</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4953000" y="3962400"/>
            <a:ext cx="3124200" cy="25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Team ID: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Calibri"/>
                <a:cs typeface="Calibri"/>
                <a:sym typeface="Calibri"/>
              </a:rPr>
              <a:t>&lt;Redacted&gt;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en-US" sz="1800" b="1" i="0" u="none" strike="noStrike" cap="none" dirty="0">
                <a:solidFill>
                  <a:schemeClr val="dk1"/>
                </a:solidFill>
                <a:latin typeface="Calibri"/>
                <a:ea typeface="Calibri"/>
                <a:cs typeface="Calibri"/>
                <a:sym typeface="Calibri"/>
              </a:rPr>
              <a:t>Team Members: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1. MUHD WAFIYUDDIN BIN ABDUL RAHMAN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2.NG ZI RUI</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3.QAMARRUL DANIAL B RAZALI</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dd69e1268d_0_24"/>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pic>
        <p:nvPicPr>
          <p:cNvPr id="173" name="Google Shape;173;gdd69e1268d_0_24"/>
          <p:cNvPicPr preferRelativeResize="0"/>
          <p:nvPr/>
        </p:nvPicPr>
        <p:blipFill rotWithShape="1">
          <a:blip r:embed="rId3">
            <a:alphaModFix/>
          </a:blip>
          <a:srcRect/>
          <a:stretch/>
        </p:blipFill>
        <p:spPr>
          <a:xfrm>
            <a:off x="2881800" y="1678827"/>
            <a:ext cx="6138374" cy="2407399"/>
          </a:xfrm>
          <a:prstGeom prst="rect">
            <a:avLst/>
          </a:prstGeom>
          <a:noFill/>
          <a:ln>
            <a:noFill/>
          </a:ln>
        </p:spPr>
      </p:pic>
      <p:pic>
        <p:nvPicPr>
          <p:cNvPr id="174" name="Google Shape;174;gdd69e1268d_0_24"/>
          <p:cNvPicPr preferRelativeResize="0"/>
          <p:nvPr/>
        </p:nvPicPr>
        <p:blipFill rotWithShape="1">
          <a:blip r:embed="rId4">
            <a:alphaModFix/>
          </a:blip>
          <a:srcRect/>
          <a:stretch/>
        </p:blipFill>
        <p:spPr>
          <a:xfrm>
            <a:off x="152400" y="4238626"/>
            <a:ext cx="2576414" cy="2466974"/>
          </a:xfrm>
          <a:prstGeom prst="rect">
            <a:avLst/>
          </a:prstGeom>
          <a:noFill/>
          <a:ln>
            <a:noFill/>
          </a:ln>
        </p:spPr>
      </p:pic>
      <p:cxnSp>
        <p:nvCxnSpPr>
          <p:cNvPr id="175" name="Google Shape;175;gdd69e1268d_0_24"/>
          <p:cNvCxnSpPr>
            <a:stCxn id="173" idx="1"/>
            <a:endCxn id="174" idx="0"/>
          </p:cNvCxnSpPr>
          <p:nvPr/>
        </p:nvCxnSpPr>
        <p:spPr>
          <a:xfrm flipH="1">
            <a:off x="1440600" y="2882526"/>
            <a:ext cx="1441200" cy="1356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dd69e1268d_0_38"/>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sp>
        <p:nvSpPr>
          <p:cNvPr id="182" name="Google Shape;182;gdd69e1268d_0_38"/>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b="1" u="sng"/>
              <a:t>Showcase of Admin Account:</a:t>
            </a:r>
            <a:endParaRPr b="1" u="sng"/>
          </a:p>
          <a:p>
            <a:pPr marL="0" lvl="0" indent="0" algn="l" rtl="0">
              <a:lnSpc>
                <a:spcPct val="100000"/>
              </a:lnSpc>
              <a:spcBef>
                <a:spcPts val="480"/>
              </a:spcBef>
              <a:spcAft>
                <a:spcPts val="0"/>
              </a:spcAft>
              <a:buSzPts val="2400"/>
              <a:buNone/>
            </a:pPr>
            <a:r>
              <a:rPr lang="en-US"/>
              <a:t>Privileges: View, Edit, Delete, Add books</a:t>
            </a:r>
            <a:endParaRPr/>
          </a:p>
        </p:txBody>
      </p:sp>
      <p:pic>
        <p:nvPicPr>
          <p:cNvPr id="183" name="Google Shape;183;gdd69e1268d_0_38"/>
          <p:cNvPicPr preferRelativeResize="0"/>
          <p:nvPr/>
        </p:nvPicPr>
        <p:blipFill rotWithShape="1">
          <a:blip r:embed="rId3">
            <a:alphaModFix/>
          </a:blip>
          <a:srcRect/>
          <a:stretch/>
        </p:blipFill>
        <p:spPr>
          <a:xfrm>
            <a:off x="385775" y="2696775"/>
            <a:ext cx="2643174" cy="1637100"/>
          </a:xfrm>
          <a:prstGeom prst="rect">
            <a:avLst/>
          </a:prstGeom>
          <a:noFill/>
          <a:ln>
            <a:noFill/>
          </a:ln>
        </p:spPr>
      </p:pic>
      <p:cxnSp>
        <p:nvCxnSpPr>
          <p:cNvPr id="184" name="Google Shape;184;gdd69e1268d_0_38"/>
          <p:cNvCxnSpPr>
            <a:stCxn id="183" idx="3"/>
            <a:endCxn id="185" idx="0"/>
          </p:cNvCxnSpPr>
          <p:nvPr/>
        </p:nvCxnSpPr>
        <p:spPr>
          <a:xfrm>
            <a:off x="3028949" y="3515325"/>
            <a:ext cx="2800500" cy="581700"/>
          </a:xfrm>
          <a:prstGeom prst="straightConnector1">
            <a:avLst/>
          </a:prstGeom>
          <a:noFill/>
          <a:ln w="9525" cap="flat" cmpd="sng">
            <a:solidFill>
              <a:schemeClr val="dk2"/>
            </a:solidFill>
            <a:prstDash val="solid"/>
            <a:round/>
            <a:headEnd type="none" w="sm" len="sm"/>
            <a:tailEnd type="triangle" w="med" len="med"/>
          </a:ln>
        </p:spPr>
      </p:cxnSp>
      <p:pic>
        <p:nvPicPr>
          <p:cNvPr id="185" name="Google Shape;185;gdd69e1268d_0_38"/>
          <p:cNvPicPr preferRelativeResize="0"/>
          <p:nvPr/>
        </p:nvPicPr>
        <p:blipFill rotWithShape="1">
          <a:blip r:embed="rId4">
            <a:alphaModFix/>
          </a:blip>
          <a:srcRect/>
          <a:stretch/>
        </p:blipFill>
        <p:spPr>
          <a:xfrm>
            <a:off x="2514600" y="4096947"/>
            <a:ext cx="6629400" cy="2589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dd69e1268d_0_5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pic>
        <p:nvPicPr>
          <p:cNvPr id="192" name="Google Shape;192;gdd69e1268d_0_50"/>
          <p:cNvPicPr preferRelativeResize="0"/>
          <p:nvPr/>
        </p:nvPicPr>
        <p:blipFill rotWithShape="1">
          <a:blip r:embed="rId3">
            <a:alphaModFix/>
          </a:blip>
          <a:srcRect/>
          <a:stretch/>
        </p:blipFill>
        <p:spPr>
          <a:xfrm>
            <a:off x="568275" y="1640725"/>
            <a:ext cx="8007456" cy="1788275"/>
          </a:xfrm>
          <a:prstGeom prst="rect">
            <a:avLst/>
          </a:prstGeom>
          <a:noFill/>
          <a:ln>
            <a:noFill/>
          </a:ln>
        </p:spPr>
      </p:pic>
      <p:pic>
        <p:nvPicPr>
          <p:cNvPr id="193" name="Google Shape;193;gdd69e1268d_0_50"/>
          <p:cNvPicPr preferRelativeResize="0"/>
          <p:nvPr/>
        </p:nvPicPr>
        <p:blipFill rotWithShape="1">
          <a:blip r:embed="rId4">
            <a:alphaModFix/>
          </a:blip>
          <a:srcRect/>
          <a:stretch/>
        </p:blipFill>
        <p:spPr>
          <a:xfrm>
            <a:off x="103125" y="3808938"/>
            <a:ext cx="4332998" cy="1981433"/>
          </a:xfrm>
          <a:prstGeom prst="rect">
            <a:avLst/>
          </a:prstGeom>
          <a:noFill/>
          <a:ln>
            <a:noFill/>
          </a:ln>
        </p:spPr>
      </p:pic>
      <p:pic>
        <p:nvPicPr>
          <p:cNvPr id="194" name="Google Shape;194;gdd69e1268d_0_50"/>
          <p:cNvPicPr preferRelativeResize="0"/>
          <p:nvPr/>
        </p:nvPicPr>
        <p:blipFill rotWithShape="1">
          <a:blip r:embed="rId5">
            <a:alphaModFix/>
          </a:blip>
          <a:srcRect/>
          <a:stretch/>
        </p:blipFill>
        <p:spPr>
          <a:xfrm>
            <a:off x="4572000" y="3808938"/>
            <a:ext cx="4576752" cy="2136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dc417421dd_0_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System Design (ERD Diagram)</a:t>
            </a:r>
            <a:endParaRPr/>
          </a:p>
        </p:txBody>
      </p:sp>
      <p:sp>
        <p:nvSpPr>
          <p:cNvPr id="200" name="Google Shape;200;gdc417421dd_0_0"/>
          <p:cNvSpPr txBox="1">
            <a:spLocks noGrp="1"/>
          </p:cNvSpPr>
          <p:nvPr>
            <p:ph type="body" idx="1"/>
          </p:nvPr>
        </p:nvSpPr>
        <p:spPr>
          <a:xfrm>
            <a:off x="5424094" y="1856075"/>
            <a:ext cx="3246300" cy="4521300"/>
          </a:xfrm>
          <a:prstGeom prst="rect">
            <a:avLst/>
          </a:prstGeom>
          <a:noFill/>
          <a:ln>
            <a:noFill/>
          </a:ln>
        </p:spPr>
        <p:txBody>
          <a:bodyPr spcFirstLastPara="1" wrap="square" lIns="91425" tIns="45700" rIns="91425" bIns="45700" anchor="t" anchorCtr="0">
            <a:noAutofit/>
          </a:bodyPr>
          <a:lstStyle/>
          <a:p>
            <a:pPr marL="342900" lvl="0" indent="-323850" algn="l" rtl="0">
              <a:lnSpc>
                <a:spcPct val="100000"/>
              </a:lnSpc>
              <a:spcBef>
                <a:spcPts val="0"/>
              </a:spcBef>
              <a:spcAft>
                <a:spcPts val="0"/>
              </a:spcAft>
              <a:buClr>
                <a:schemeClr val="dk1"/>
              </a:buClr>
              <a:buSzPts val="2100"/>
              <a:buChar char="•"/>
            </a:pPr>
            <a:r>
              <a:rPr lang="en-US" sz="2100" i="1"/>
              <a:t>3 tables total (Books, Users, Cart_Books)</a:t>
            </a:r>
            <a:endParaRPr sz="2100" i="1"/>
          </a:p>
          <a:p>
            <a:pPr marL="342900" lvl="0" indent="-323850" algn="l" rtl="0">
              <a:lnSpc>
                <a:spcPct val="100000"/>
              </a:lnSpc>
              <a:spcBef>
                <a:spcPts val="0"/>
              </a:spcBef>
              <a:spcAft>
                <a:spcPts val="0"/>
              </a:spcAft>
              <a:buSzPts val="2100"/>
              <a:buChar char="•"/>
            </a:pPr>
            <a:r>
              <a:rPr lang="en-US" sz="2100" i="1"/>
              <a:t>Cart_Books takes data from both Books and Users</a:t>
            </a:r>
            <a:endParaRPr sz="2100" i="1"/>
          </a:p>
          <a:p>
            <a:pPr marL="342900" lvl="0" indent="-323850" algn="l" rtl="0">
              <a:lnSpc>
                <a:spcPct val="100000"/>
              </a:lnSpc>
              <a:spcBef>
                <a:spcPts val="0"/>
              </a:spcBef>
              <a:spcAft>
                <a:spcPts val="0"/>
              </a:spcAft>
              <a:buSzPts val="2100"/>
              <a:buChar char="•"/>
            </a:pPr>
            <a:r>
              <a:rPr lang="en-US" sz="2100" i="1"/>
              <a:t>Both Users and Books can have their contents added.</a:t>
            </a:r>
            <a:endParaRPr sz="2100" i="1"/>
          </a:p>
          <a:p>
            <a:pPr marL="342900" lvl="0" indent="-323850" algn="l" rtl="0">
              <a:lnSpc>
                <a:spcPct val="100000"/>
              </a:lnSpc>
              <a:spcBef>
                <a:spcPts val="0"/>
              </a:spcBef>
              <a:spcAft>
                <a:spcPts val="0"/>
              </a:spcAft>
              <a:buSzPts val="2100"/>
              <a:buChar char="•"/>
            </a:pPr>
            <a:r>
              <a:rPr lang="en-US" sz="2100" i="1"/>
              <a:t>Any password in the database is immediately md5 hashed</a:t>
            </a:r>
            <a:endParaRPr sz="2100" i="1"/>
          </a:p>
        </p:txBody>
      </p:sp>
      <p:pic>
        <p:nvPicPr>
          <p:cNvPr id="201" name="Google Shape;201;gdc417421dd_0_0"/>
          <p:cNvPicPr preferRelativeResize="0"/>
          <p:nvPr/>
        </p:nvPicPr>
        <p:blipFill rotWithShape="1">
          <a:blip r:embed="rId3">
            <a:alphaModFix/>
          </a:blip>
          <a:srcRect/>
          <a:stretch/>
        </p:blipFill>
        <p:spPr>
          <a:xfrm>
            <a:off x="390750" y="1993575"/>
            <a:ext cx="4895850" cy="383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d9845c314d_0_39"/>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Database Showcase</a:t>
            </a:r>
            <a:endParaRPr/>
          </a:p>
        </p:txBody>
      </p:sp>
      <p:sp>
        <p:nvSpPr>
          <p:cNvPr id="208" name="Google Shape;208;gd9845c314d_0_39"/>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a:t>Database name: Qaziwa</a:t>
            </a:r>
            <a:endParaRPr/>
          </a:p>
          <a:p>
            <a:pPr marL="457200" lvl="0" indent="-381000" algn="l" rtl="0">
              <a:lnSpc>
                <a:spcPct val="100000"/>
              </a:lnSpc>
              <a:spcBef>
                <a:spcPts val="480"/>
              </a:spcBef>
              <a:spcAft>
                <a:spcPts val="0"/>
              </a:spcAft>
              <a:buSzPts val="2400"/>
              <a:buChar char="-"/>
            </a:pPr>
            <a:r>
              <a:rPr lang="en-US"/>
              <a:t>Contains users, books, cart_books tables</a:t>
            </a:r>
            <a:endParaRPr/>
          </a:p>
          <a:p>
            <a:pPr marL="457200" lvl="0" indent="-381000" algn="l" rtl="0">
              <a:lnSpc>
                <a:spcPct val="100000"/>
              </a:lnSpc>
              <a:spcBef>
                <a:spcPts val="0"/>
              </a:spcBef>
              <a:spcAft>
                <a:spcPts val="0"/>
              </a:spcAft>
              <a:buSzPts val="2400"/>
              <a:buChar char="-"/>
            </a:pPr>
            <a:r>
              <a:rPr lang="en-US"/>
              <a:t>user table</a:t>
            </a:r>
            <a:endParaRPr/>
          </a:p>
        </p:txBody>
      </p:sp>
      <p:pic>
        <p:nvPicPr>
          <p:cNvPr id="209" name="Google Shape;209;gd9845c314d_0_39"/>
          <p:cNvPicPr preferRelativeResize="0"/>
          <p:nvPr/>
        </p:nvPicPr>
        <p:blipFill rotWithShape="1">
          <a:blip r:embed="rId3">
            <a:alphaModFix/>
          </a:blip>
          <a:srcRect/>
          <a:stretch/>
        </p:blipFill>
        <p:spPr>
          <a:xfrm>
            <a:off x="0" y="3029951"/>
            <a:ext cx="9144002" cy="31423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dd69e1268d_0_63"/>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Database Showcase</a:t>
            </a:r>
            <a:endParaRPr/>
          </a:p>
        </p:txBody>
      </p:sp>
      <p:sp>
        <p:nvSpPr>
          <p:cNvPr id="216" name="Google Shape;216;gdd69e1268d_0_63"/>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480"/>
              </a:spcBef>
              <a:spcAft>
                <a:spcPts val="0"/>
              </a:spcAft>
              <a:buSzPts val="2400"/>
              <a:buChar char="-"/>
            </a:pPr>
            <a:r>
              <a:rPr lang="en-US"/>
              <a:t>cart_books table</a:t>
            </a:r>
            <a:endParaRPr/>
          </a:p>
        </p:txBody>
      </p:sp>
      <p:pic>
        <p:nvPicPr>
          <p:cNvPr id="217" name="Google Shape;217;gdd69e1268d_0_63"/>
          <p:cNvPicPr preferRelativeResize="0"/>
          <p:nvPr/>
        </p:nvPicPr>
        <p:blipFill rotWithShape="1">
          <a:blip r:embed="rId3">
            <a:alphaModFix/>
          </a:blip>
          <a:srcRect r="27404"/>
          <a:stretch/>
        </p:blipFill>
        <p:spPr>
          <a:xfrm>
            <a:off x="152400" y="2506700"/>
            <a:ext cx="8791576" cy="284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dd69e1268d_0_7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Database Showcase</a:t>
            </a:r>
            <a:endParaRPr/>
          </a:p>
        </p:txBody>
      </p:sp>
      <p:sp>
        <p:nvSpPr>
          <p:cNvPr id="224" name="Google Shape;224;gdd69e1268d_0_70"/>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480"/>
              </a:spcBef>
              <a:spcAft>
                <a:spcPts val="0"/>
              </a:spcAft>
              <a:buSzPts val="2400"/>
              <a:buChar char="-"/>
            </a:pPr>
            <a:r>
              <a:rPr lang="en-US"/>
              <a:t>Books table</a:t>
            </a:r>
            <a:endParaRPr/>
          </a:p>
          <a:p>
            <a:pPr marL="457200" lvl="0" indent="-381000" algn="l" rtl="0">
              <a:lnSpc>
                <a:spcPct val="100000"/>
              </a:lnSpc>
              <a:spcBef>
                <a:spcPts val="480"/>
              </a:spcBef>
              <a:spcAft>
                <a:spcPts val="0"/>
              </a:spcAft>
              <a:buSzPts val="2400"/>
              <a:buChar char="-"/>
            </a:pPr>
            <a:r>
              <a:rPr lang="en-US"/>
              <a:t>Stores all the values for books</a:t>
            </a:r>
            <a:endParaRPr/>
          </a:p>
        </p:txBody>
      </p:sp>
      <p:pic>
        <p:nvPicPr>
          <p:cNvPr id="225" name="Google Shape;225;gdd69e1268d_0_70"/>
          <p:cNvPicPr preferRelativeResize="0"/>
          <p:nvPr/>
        </p:nvPicPr>
        <p:blipFill rotWithShape="1">
          <a:blip r:embed="rId3">
            <a:alphaModFix/>
          </a:blip>
          <a:srcRect r="6871" b="8349"/>
          <a:stretch/>
        </p:blipFill>
        <p:spPr>
          <a:xfrm>
            <a:off x="89988" y="3045625"/>
            <a:ext cx="8964024" cy="2283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e7162fa388_1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User Access Structure (Summary)</a:t>
            </a:r>
            <a:endParaRPr/>
          </a:p>
        </p:txBody>
      </p:sp>
      <p:pic>
        <p:nvPicPr>
          <p:cNvPr id="232" name="Google Shape;232;ge7162fa388_1_0"/>
          <p:cNvPicPr preferRelativeResize="0"/>
          <p:nvPr/>
        </p:nvPicPr>
        <p:blipFill>
          <a:blip r:embed="rId3">
            <a:alphaModFix/>
          </a:blip>
          <a:stretch>
            <a:fillRect/>
          </a:stretch>
        </p:blipFill>
        <p:spPr>
          <a:xfrm>
            <a:off x="-15700" y="2159851"/>
            <a:ext cx="9144001" cy="3692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dbc743d28d_0_8"/>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(AWS educate)</a:t>
            </a:r>
            <a:endParaRPr/>
          </a:p>
        </p:txBody>
      </p:sp>
      <p:sp>
        <p:nvSpPr>
          <p:cNvPr id="239" name="Google Shape;239;gdbc743d28d_0_8"/>
          <p:cNvSpPr txBox="1">
            <a:spLocks noGrp="1"/>
          </p:cNvSpPr>
          <p:nvPr>
            <p:ph type="body" idx="1"/>
          </p:nvPr>
        </p:nvSpPr>
        <p:spPr>
          <a:xfrm>
            <a:off x="665175" y="1771550"/>
            <a:ext cx="7782000" cy="604500"/>
          </a:xfrm>
          <a:prstGeom prst="rect">
            <a:avLst/>
          </a:prstGeom>
          <a:noFill/>
          <a:ln>
            <a:noFill/>
          </a:ln>
        </p:spPr>
        <p:txBody>
          <a:bodyPr spcFirstLastPara="1" wrap="square" lIns="91425" tIns="45700" rIns="91425" bIns="45700" anchor="t" anchorCtr="0">
            <a:noAutofit/>
          </a:bodyPr>
          <a:lstStyle/>
          <a:p>
            <a:pPr marL="457200" lvl="0" indent="-361950" algn="l" rtl="0">
              <a:lnSpc>
                <a:spcPct val="100000"/>
              </a:lnSpc>
              <a:spcBef>
                <a:spcPts val="480"/>
              </a:spcBef>
              <a:spcAft>
                <a:spcPts val="0"/>
              </a:spcAft>
              <a:buSzPts val="2100"/>
              <a:buAutoNum type="arabicPeriod"/>
            </a:pPr>
            <a:r>
              <a:rPr lang="en-US" sz="2100" b="1" u="sng"/>
              <a:t>VPC</a:t>
            </a:r>
            <a:endParaRPr sz="2100" b="1" u="sng"/>
          </a:p>
          <a:p>
            <a:pPr marL="0" lvl="0" indent="0" algn="l" rtl="0">
              <a:lnSpc>
                <a:spcPct val="100000"/>
              </a:lnSpc>
              <a:spcBef>
                <a:spcPts val="480"/>
              </a:spcBef>
              <a:spcAft>
                <a:spcPts val="0"/>
              </a:spcAft>
              <a:buSzPts val="2400"/>
              <a:buNone/>
            </a:pPr>
            <a:endParaRPr sz="2100"/>
          </a:p>
          <a:p>
            <a:pPr marL="0" lvl="0" indent="0" algn="l" rtl="0">
              <a:lnSpc>
                <a:spcPct val="100000"/>
              </a:lnSpc>
              <a:spcBef>
                <a:spcPts val="480"/>
              </a:spcBef>
              <a:spcAft>
                <a:spcPts val="0"/>
              </a:spcAft>
              <a:buSzPts val="2400"/>
              <a:buNone/>
            </a:pPr>
            <a:endParaRPr/>
          </a:p>
        </p:txBody>
      </p:sp>
      <p:pic>
        <p:nvPicPr>
          <p:cNvPr id="240" name="Google Shape;240;gdbc743d28d_0_8"/>
          <p:cNvPicPr preferRelativeResize="0"/>
          <p:nvPr/>
        </p:nvPicPr>
        <p:blipFill rotWithShape="1">
          <a:blip r:embed="rId3">
            <a:alphaModFix/>
          </a:blip>
          <a:srcRect/>
          <a:stretch/>
        </p:blipFill>
        <p:spPr>
          <a:xfrm>
            <a:off x="472963" y="2376050"/>
            <a:ext cx="8198077" cy="38796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e4773046ac_2_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 </a:t>
            </a:r>
            <a:endParaRPr/>
          </a:p>
        </p:txBody>
      </p:sp>
      <p:sp>
        <p:nvSpPr>
          <p:cNvPr id="247" name="Google Shape;247;ge4773046ac_2_6"/>
          <p:cNvSpPr txBox="1">
            <a:spLocks noGrp="1"/>
          </p:cNvSpPr>
          <p:nvPr>
            <p:ph type="body" idx="1"/>
          </p:nvPr>
        </p:nvSpPr>
        <p:spPr>
          <a:xfrm>
            <a:off x="665175" y="1651000"/>
            <a:ext cx="7477200" cy="911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2.</a:t>
            </a:r>
            <a:r>
              <a:rPr lang="en-US" b="1">
                <a:solidFill>
                  <a:schemeClr val="dk1"/>
                </a:solidFill>
              </a:rPr>
              <a:t> </a:t>
            </a:r>
            <a:r>
              <a:rPr lang="en-US" sz="2100" b="1" u="sng"/>
              <a:t>Subnets</a:t>
            </a:r>
            <a:endParaRPr sz="2100"/>
          </a:p>
          <a:p>
            <a:pPr marL="0" lvl="0" indent="0" algn="l" rtl="0">
              <a:spcBef>
                <a:spcPts val="480"/>
              </a:spcBef>
              <a:spcAft>
                <a:spcPts val="0"/>
              </a:spcAft>
              <a:buNone/>
            </a:pPr>
            <a:r>
              <a:rPr lang="en-US" sz="2100" b="1" u="sng">
                <a:solidFill>
                  <a:srgbClr val="000000"/>
                </a:solidFill>
              </a:rPr>
              <a:t>Private subnet</a:t>
            </a:r>
            <a:r>
              <a:rPr lang="en-US" sz="2100" b="1" u="sng"/>
              <a:t> </a:t>
            </a:r>
            <a:endParaRPr sz="2100" b="1" u="sng"/>
          </a:p>
        </p:txBody>
      </p:sp>
      <p:pic>
        <p:nvPicPr>
          <p:cNvPr id="248" name="Google Shape;248;ge4773046ac_2_6"/>
          <p:cNvPicPr preferRelativeResize="0"/>
          <p:nvPr/>
        </p:nvPicPr>
        <p:blipFill rotWithShape="1">
          <a:blip r:embed="rId3">
            <a:alphaModFix/>
          </a:blip>
          <a:srcRect r="3910"/>
          <a:stretch/>
        </p:blipFill>
        <p:spPr>
          <a:xfrm>
            <a:off x="665600" y="2633850"/>
            <a:ext cx="7781399" cy="25154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e029db3ac8_0_6"/>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Overview</a:t>
            </a:r>
            <a:endParaRPr/>
          </a:p>
        </p:txBody>
      </p:sp>
      <p:sp>
        <p:nvSpPr>
          <p:cNvPr id="106" name="Google Shape;106;ge029db3ac8_0_6"/>
          <p:cNvSpPr txBox="1">
            <a:spLocks noGrp="1"/>
          </p:cNvSpPr>
          <p:nvPr>
            <p:ph type="body" idx="1"/>
          </p:nvPr>
        </p:nvSpPr>
        <p:spPr>
          <a:xfrm>
            <a:off x="665175" y="1651000"/>
            <a:ext cx="7477200" cy="4881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480"/>
              </a:spcBef>
              <a:spcAft>
                <a:spcPts val="0"/>
              </a:spcAft>
              <a:buSzPts val="2400"/>
              <a:buChar char="•"/>
            </a:pPr>
            <a:r>
              <a:rPr lang="en-US"/>
              <a:t>Introduction of project</a:t>
            </a:r>
            <a:endParaRPr/>
          </a:p>
          <a:p>
            <a:pPr marL="457200" lvl="0" indent="-381000" algn="l" rtl="0">
              <a:lnSpc>
                <a:spcPct val="100000"/>
              </a:lnSpc>
              <a:spcBef>
                <a:spcPts val="0"/>
              </a:spcBef>
              <a:spcAft>
                <a:spcPts val="0"/>
              </a:spcAft>
              <a:buSzPts val="2400"/>
              <a:buChar char="•"/>
            </a:pPr>
            <a:r>
              <a:rPr lang="en-US"/>
              <a:t>Project specification</a:t>
            </a:r>
            <a:endParaRPr/>
          </a:p>
          <a:p>
            <a:pPr marL="457200" lvl="0" indent="-381000" algn="l" rtl="0">
              <a:lnSpc>
                <a:spcPct val="100000"/>
              </a:lnSpc>
              <a:spcBef>
                <a:spcPts val="0"/>
              </a:spcBef>
              <a:spcAft>
                <a:spcPts val="0"/>
              </a:spcAft>
              <a:buSzPts val="2400"/>
              <a:buChar char="•"/>
            </a:pPr>
            <a:r>
              <a:rPr lang="en-US"/>
              <a:t>Website demonstration </a:t>
            </a:r>
            <a:endParaRPr/>
          </a:p>
          <a:p>
            <a:pPr marL="457200" lvl="0" indent="-381000" algn="l" rtl="0">
              <a:lnSpc>
                <a:spcPct val="100000"/>
              </a:lnSpc>
              <a:spcBef>
                <a:spcPts val="0"/>
              </a:spcBef>
              <a:spcAft>
                <a:spcPts val="0"/>
              </a:spcAft>
              <a:buSzPts val="2400"/>
              <a:buChar char="•"/>
            </a:pPr>
            <a:r>
              <a:rPr lang="en-US"/>
              <a:t>System design (Use Case Diagram)</a:t>
            </a:r>
            <a:endParaRPr/>
          </a:p>
          <a:p>
            <a:pPr marL="457200" lvl="0" indent="-381000" algn="l" rtl="0">
              <a:lnSpc>
                <a:spcPct val="100000"/>
              </a:lnSpc>
              <a:spcBef>
                <a:spcPts val="0"/>
              </a:spcBef>
              <a:spcAft>
                <a:spcPts val="0"/>
              </a:spcAft>
              <a:buSzPts val="2400"/>
              <a:buChar char="•"/>
            </a:pPr>
            <a:r>
              <a:rPr lang="en-US"/>
              <a:t>Database showcase</a:t>
            </a:r>
            <a:endParaRPr/>
          </a:p>
          <a:p>
            <a:pPr marL="457200" lvl="0" indent="-381000" algn="l" rtl="0">
              <a:lnSpc>
                <a:spcPct val="100000"/>
              </a:lnSpc>
              <a:spcBef>
                <a:spcPts val="0"/>
              </a:spcBef>
              <a:spcAft>
                <a:spcPts val="0"/>
              </a:spcAft>
              <a:buSzPts val="2400"/>
              <a:buChar char="•"/>
            </a:pPr>
            <a:r>
              <a:rPr lang="en-US"/>
              <a:t>System design (ERD diagram)</a:t>
            </a:r>
            <a:endParaRPr/>
          </a:p>
          <a:p>
            <a:pPr marL="457200" lvl="0" indent="-381000" algn="l" rtl="0">
              <a:lnSpc>
                <a:spcPct val="100000"/>
              </a:lnSpc>
              <a:spcBef>
                <a:spcPts val="0"/>
              </a:spcBef>
              <a:spcAft>
                <a:spcPts val="0"/>
              </a:spcAft>
              <a:buSzPts val="2400"/>
              <a:buChar char="•"/>
            </a:pPr>
            <a:r>
              <a:rPr lang="en-US"/>
              <a:t>AWS architecture diagram</a:t>
            </a:r>
            <a:endParaRPr/>
          </a:p>
          <a:p>
            <a:pPr marL="457200" lvl="0" indent="-381000" algn="l" rtl="0">
              <a:lnSpc>
                <a:spcPct val="100000"/>
              </a:lnSpc>
              <a:spcBef>
                <a:spcPts val="0"/>
              </a:spcBef>
              <a:spcAft>
                <a:spcPts val="0"/>
              </a:spcAft>
              <a:buSzPts val="2400"/>
              <a:buChar char="•"/>
            </a:pPr>
            <a:r>
              <a:rPr lang="en-US"/>
              <a:t>Cloud security implementation </a:t>
            </a:r>
            <a:endParaRPr/>
          </a:p>
          <a:p>
            <a:pPr marL="457200" lvl="0" indent="-381000" algn="l" rtl="0">
              <a:lnSpc>
                <a:spcPct val="100000"/>
              </a:lnSpc>
              <a:spcBef>
                <a:spcPts val="0"/>
              </a:spcBef>
              <a:spcAft>
                <a:spcPts val="0"/>
              </a:spcAft>
              <a:buSzPts val="2400"/>
              <a:buChar char="•"/>
            </a:pPr>
            <a:r>
              <a:rPr lang="en-US"/>
              <a:t>Monitoring</a:t>
            </a:r>
            <a:endParaRPr/>
          </a:p>
          <a:p>
            <a:pPr marL="457200" lvl="0" indent="-381000" algn="l" rtl="0">
              <a:lnSpc>
                <a:spcPct val="100000"/>
              </a:lnSpc>
              <a:spcBef>
                <a:spcPts val="0"/>
              </a:spcBef>
              <a:spcAft>
                <a:spcPts val="0"/>
              </a:spcAft>
              <a:buSzPts val="2400"/>
              <a:buChar char="•"/>
            </a:pPr>
            <a:r>
              <a:rPr lang="en-US"/>
              <a:t>Allocation of privileges  </a:t>
            </a:r>
            <a:endParaRPr/>
          </a:p>
          <a:p>
            <a:pPr marL="457200" lvl="0" indent="-381000" algn="l" rtl="0">
              <a:lnSpc>
                <a:spcPct val="100000"/>
              </a:lnSpc>
              <a:spcBef>
                <a:spcPts val="0"/>
              </a:spcBef>
              <a:spcAft>
                <a:spcPts val="0"/>
              </a:spcAft>
              <a:buSzPts val="2400"/>
              <a:buChar char="•"/>
            </a:pPr>
            <a:r>
              <a:rPr lang="en-US"/>
              <a:t>Task allocation and progress</a:t>
            </a:r>
            <a:endParaRPr/>
          </a:p>
          <a:p>
            <a:pPr marL="457200" lvl="0" indent="-381000" algn="l" rtl="0">
              <a:lnSpc>
                <a:spcPct val="100000"/>
              </a:lnSpc>
              <a:spcBef>
                <a:spcPts val="0"/>
              </a:spcBef>
              <a:spcAft>
                <a:spcPts val="0"/>
              </a:spcAft>
              <a:buSzPts val="2400"/>
              <a:buChar char="•"/>
            </a:pPr>
            <a:r>
              <a:rPr lang="en-US"/>
              <a:t>Records of team meetings with supervisor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e4773046ac_2_2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 </a:t>
            </a:r>
            <a:endParaRPr/>
          </a:p>
        </p:txBody>
      </p:sp>
      <p:sp>
        <p:nvSpPr>
          <p:cNvPr id="255" name="Google Shape;255;ge4773046ac_2_2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Public subnets</a:t>
            </a:r>
            <a:endParaRPr sz="2100" b="1" u="sng"/>
          </a:p>
        </p:txBody>
      </p:sp>
      <p:pic>
        <p:nvPicPr>
          <p:cNvPr id="256" name="Google Shape;256;ge4773046ac_2_26"/>
          <p:cNvPicPr preferRelativeResize="0"/>
          <p:nvPr/>
        </p:nvPicPr>
        <p:blipFill>
          <a:blip r:embed="rId3">
            <a:alphaModFix/>
          </a:blip>
          <a:stretch>
            <a:fillRect/>
          </a:stretch>
        </p:blipFill>
        <p:spPr>
          <a:xfrm>
            <a:off x="0" y="2176450"/>
            <a:ext cx="5407013" cy="2362200"/>
          </a:xfrm>
          <a:prstGeom prst="rect">
            <a:avLst/>
          </a:prstGeom>
          <a:noFill/>
          <a:ln>
            <a:noFill/>
          </a:ln>
        </p:spPr>
      </p:pic>
      <p:pic>
        <p:nvPicPr>
          <p:cNvPr id="257" name="Google Shape;257;ge4773046ac_2_26"/>
          <p:cNvPicPr preferRelativeResize="0"/>
          <p:nvPr/>
        </p:nvPicPr>
        <p:blipFill rotWithShape="1">
          <a:blip r:embed="rId4">
            <a:alphaModFix/>
          </a:blip>
          <a:srcRect r="3883"/>
          <a:stretch/>
        </p:blipFill>
        <p:spPr>
          <a:xfrm>
            <a:off x="3632875" y="4495800"/>
            <a:ext cx="5511125" cy="236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e4773046ac_2_1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 </a:t>
            </a:r>
            <a:endParaRPr/>
          </a:p>
        </p:txBody>
      </p:sp>
      <p:sp>
        <p:nvSpPr>
          <p:cNvPr id="264" name="Google Shape;264;ge4773046ac_2_1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3.</a:t>
            </a:r>
            <a:r>
              <a:rPr lang="en-US" sz="2100" b="1"/>
              <a:t> </a:t>
            </a:r>
            <a:r>
              <a:rPr lang="en-US" sz="2100" b="1" u="sng"/>
              <a:t>Route table to internet gateway</a:t>
            </a:r>
            <a:endParaRPr sz="2100" b="1" u="sng"/>
          </a:p>
          <a:p>
            <a:pPr marL="0" lvl="0" indent="0" algn="l" rtl="0">
              <a:spcBef>
                <a:spcPts val="480"/>
              </a:spcBef>
              <a:spcAft>
                <a:spcPts val="0"/>
              </a:spcAft>
              <a:buNone/>
            </a:pPr>
            <a:endParaRPr sz="2100" b="1" u="sng"/>
          </a:p>
        </p:txBody>
      </p:sp>
      <p:pic>
        <p:nvPicPr>
          <p:cNvPr id="265" name="Google Shape;265;ge4773046ac_2_12"/>
          <p:cNvPicPr preferRelativeResize="0"/>
          <p:nvPr/>
        </p:nvPicPr>
        <p:blipFill>
          <a:blip r:embed="rId3">
            <a:alphaModFix/>
          </a:blip>
          <a:stretch>
            <a:fillRect/>
          </a:stretch>
        </p:blipFill>
        <p:spPr>
          <a:xfrm>
            <a:off x="665175" y="2095500"/>
            <a:ext cx="6310302" cy="2138375"/>
          </a:xfrm>
          <a:prstGeom prst="rect">
            <a:avLst/>
          </a:prstGeom>
          <a:noFill/>
          <a:ln>
            <a:noFill/>
          </a:ln>
        </p:spPr>
      </p:pic>
      <p:pic>
        <p:nvPicPr>
          <p:cNvPr id="266" name="Google Shape;266;ge4773046ac_2_12"/>
          <p:cNvPicPr preferRelativeResize="0"/>
          <p:nvPr/>
        </p:nvPicPr>
        <p:blipFill>
          <a:blip r:embed="rId4">
            <a:alphaModFix/>
          </a:blip>
          <a:stretch>
            <a:fillRect/>
          </a:stretch>
        </p:blipFill>
        <p:spPr>
          <a:xfrm>
            <a:off x="3248025" y="4233875"/>
            <a:ext cx="5734050" cy="248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e4773046ac_1_22"/>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 </a:t>
            </a:r>
            <a:endParaRPr/>
          </a:p>
        </p:txBody>
      </p:sp>
      <p:sp>
        <p:nvSpPr>
          <p:cNvPr id="273" name="Google Shape;273;ge4773046ac_1_22"/>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Route table to NAT instance</a:t>
            </a:r>
            <a:endParaRPr sz="2100" b="1" u="sng"/>
          </a:p>
          <a:p>
            <a:pPr marL="0" lvl="0" indent="0" algn="l" rtl="0">
              <a:spcBef>
                <a:spcPts val="480"/>
              </a:spcBef>
              <a:spcAft>
                <a:spcPts val="0"/>
              </a:spcAft>
              <a:buNone/>
            </a:pPr>
            <a:endParaRPr sz="2100" b="1" u="sng"/>
          </a:p>
        </p:txBody>
      </p:sp>
      <p:pic>
        <p:nvPicPr>
          <p:cNvPr id="274" name="Google Shape;274;ge4773046ac_1_22"/>
          <p:cNvPicPr preferRelativeResize="0"/>
          <p:nvPr/>
        </p:nvPicPr>
        <p:blipFill>
          <a:blip r:embed="rId3">
            <a:alphaModFix/>
          </a:blip>
          <a:stretch>
            <a:fillRect/>
          </a:stretch>
        </p:blipFill>
        <p:spPr>
          <a:xfrm>
            <a:off x="296875" y="2175225"/>
            <a:ext cx="4789474" cy="1933300"/>
          </a:xfrm>
          <a:prstGeom prst="rect">
            <a:avLst/>
          </a:prstGeom>
          <a:noFill/>
          <a:ln>
            <a:noFill/>
          </a:ln>
        </p:spPr>
      </p:pic>
      <p:pic>
        <p:nvPicPr>
          <p:cNvPr id="275" name="Google Shape;275;ge4773046ac_1_22"/>
          <p:cNvPicPr preferRelativeResize="0"/>
          <p:nvPr/>
        </p:nvPicPr>
        <p:blipFill>
          <a:blip r:embed="rId4">
            <a:alphaModFix/>
          </a:blip>
          <a:stretch>
            <a:fillRect/>
          </a:stretch>
        </p:blipFill>
        <p:spPr>
          <a:xfrm>
            <a:off x="296875" y="4924700"/>
            <a:ext cx="4952538" cy="1933300"/>
          </a:xfrm>
          <a:prstGeom prst="rect">
            <a:avLst/>
          </a:prstGeom>
          <a:noFill/>
          <a:ln>
            <a:noFill/>
          </a:ln>
        </p:spPr>
      </p:pic>
      <p:pic>
        <p:nvPicPr>
          <p:cNvPr id="276" name="Google Shape;276;ge4773046ac_1_22"/>
          <p:cNvPicPr preferRelativeResize="0"/>
          <p:nvPr/>
        </p:nvPicPr>
        <p:blipFill>
          <a:blip r:embed="rId5">
            <a:alphaModFix/>
          </a:blip>
          <a:stretch>
            <a:fillRect/>
          </a:stretch>
        </p:blipFill>
        <p:spPr>
          <a:xfrm>
            <a:off x="4843475" y="3429000"/>
            <a:ext cx="4160750" cy="17900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dbc743d28d_0_22"/>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283" name="Google Shape;283;gdbc743d28d_0_22"/>
          <p:cNvSpPr txBox="1">
            <a:spLocks noGrp="1"/>
          </p:cNvSpPr>
          <p:nvPr>
            <p:ph type="body" idx="1"/>
          </p:nvPr>
        </p:nvSpPr>
        <p:spPr>
          <a:xfrm>
            <a:off x="665175" y="4470075"/>
            <a:ext cx="7782000" cy="1702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None/>
            </a:pPr>
            <a:r>
              <a:rPr lang="en-US" sz="2100" b="1">
                <a:solidFill>
                  <a:schemeClr val="dk1"/>
                </a:solidFill>
              </a:rPr>
              <a:t>4. </a:t>
            </a:r>
            <a:r>
              <a:rPr lang="en-US" sz="2100" b="1" u="sng"/>
              <a:t>Security groups </a:t>
            </a:r>
            <a:endParaRPr sz="2100" b="1" u="sng"/>
          </a:p>
          <a:p>
            <a:pPr marL="0" lvl="0" indent="0" algn="l" rtl="0">
              <a:lnSpc>
                <a:spcPct val="100000"/>
              </a:lnSpc>
              <a:spcBef>
                <a:spcPts val="480"/>
              </a:spcBef>
              <a:spcAft>
                <a:spcPts val="0"/>
              </a:spcAft>
              <a:buSzPts val="2400"/>
              <a:buNone/>
            </a:pPr>
            <a:r>
              <a:rPr lang="en-US" sz="2100" b="1" u="sng"/>
              <a:t>Private security group</a:t>
            </a:r>
            <a:endParaRPr sz="2100" b="1" u="sng"/>
          </a:p>
          <a:p>
            <a:pPr marL="0" lvl="0" indent="0" algn="l" rtl="0">
              <a:lnSpc>
                <a:spcPct val="100000"/>
              </a:lnSpc>
              <a:spcBef>
                <a:spcPts val="480"/>
              </a:spcBef>
              <a:spcAft>
                <a:spcPts val="0"/>
              </a:spcAft>
              <a:buSzPts val="2400"/>
              <a:buNone/>
            </a:pPr>
            <a:r>
              <a:rPr lang="en-US" sz="2100"/>
              <a:t>Only connects to database server, hence enable SSH for configuration and MySQL for connection to database. </a:t>
            </a:r>
            <a:endParaRPr sz="2100"/>
          </a:p>
        </p:txBody>
      </p:sp>
      <p:pic>
        <p:nvPicPr>
          <p:cNvPr id="284" name="Google Shape;284;gdbc743d28d_0_22"/>
          <p:cNvPicPr preferRelativeResize="0"/>
          <p:nvPr/>
        </p:nvPicPr>
        <p:blipFill rotWithShape="1">
          <a:blip r:embed="rId3">
            <a:alphaModFix/>
          </a:blip>
          <a:srcRect/>
          <a:stretch/>
        </p:blipFill>
        <p:spPr>
          <a:xfrm>
            <a:off x="547438" y="1674688"/>
            <a:ext cx="8049121" cy="261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dbc743d28d_0_3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291" name="Google Shape;291;gdbc743d28d_0_30"/>
          <p:cNvSpPr txBox="1">
            <a:spLocks noGrp="1"/>
          </p:cNvSpPr>
          <p:nvPr>
            <p:ph type="body" idx="1"/>
          </p:nvPr>
        </p:nvSpPr>
        <p:spPr>
          <a:xfrm>
            <a:off x="665175" y="4641950"/>
            <a:ext cx="7782000" cy="153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u="sng"/>
              <a:t>Public security group</a:t>
            </a:r>
            <a:endParaRPr sz="2100" b="1" u="sng"/>
          </a:p>
          <a:p>
            <a:pPr marL="0" lvl="0" indent="0" algn="l" rtl="0">
              <a:lnSpc>
                <a:spcPct val="100000"/>
              </a:lnSpc>
              <a:spcBef>
                <a:spcPts val="480"/>
              </a:spcBef>
              <a:spcAft>
                <a:spcPts val="0"/>
              </a:spcAft>
              <a:buSzPts val="2400"/>
              <a:buNone/>
            </a:pPr>
            <a:r>
              <a:rPr lang="en-US" sz="2100"/>
              <a:t>Also connect to SSH and HTTP port for connection to web server.</a:t>
            </a:r>
            <a:endParaRPr sz="2100"/>
          </a:p>
          <a:p>
            <a:pPr marL="0" lvl="0" indent="0" algn="l" rtl="0">
              <a:lnSpc>
                <a:spcPct val="100000"/>
              </a:lnSpc>
              <a:spcBef>
                <a:spcPts val="480"/>
              </a:spcBef>
              <a:spcAft>
                <a:spcPts val="0"/>
              </a:spcAft>
              <a:buSzPts val="2400"/>
              <a:buNone/>
            </a:pPr>
            <a:endParaRPr sz="2100"/>
          </a:p>
        </p:txBody>
      </p:sp>
      <p:pic>
        <p:nvPicPr>
          <p:cNvPr id="292" name="Google Shape;292;gdbc743d28d_0_30"/>
          <p:cNvPicPr preferRelativeResize="0"/>
          <p:nvPr/>
        </p:nvPicPr>
        <p:blipFill rotWithShape="1">
          <a:blip r:embed="rId3">
            <a:alphaModFix/>
          </a:blip>
          <a:srcRect r="2694"/>
          <a:stretch/>
        </p:blipFill>
        <p:spPr>
          <a:xfrm>
            <a:off x="487900" y="1736175"/>
            <a:ext cx="8168201" cy="259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dbc743d28d_0_36"/>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299" name="Google Shape;299;gdbc743d28d_0_36"/>
          <p:cNvSpPr txBox="1">
            <a:spLocks noGrp="1"/>
          </p:cNvSpPr>
          <p:nvPr>
            <p:ph type="body" idx="1"/>
          </p:nvPr>
        </p:nvSpPr>
        <p:spPr>
          <a:xfrm>
            <a:off x="665175" y="4903300"/>
            <a:ext cx="7782000" cy="159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u="sng"/>
              <a:t>NAT security group</a:t>
            </a:r>
            <a:endParaRPr sz="2100" b="1" u="sng"/>
          </a:p>
          <a:p>
            <a:pPr marL="0" lvl="0" indent="0" algn="l" rtl="0">
              <a:lnSpc>
                <a:spcPct val="100000"/>
              </a:lnSpc>
              <a:spcBef>
                <a:spcPts val="480"/>
              </a:spcBef>
              <a:spcAft>
                <a:spcPts val="0"/>
              </a:spcAft>
              <a:buSzPts val="2400"/>
              <a:buNone/>
            </a:pPr>
            <a:r>
              <a:rPr lang="en-US" sz="2100"/>
              <a:t>Enable all traffic as each NAT instance has their personal firewall or security rules. </a:t>
            </a:r>
            <a:endParaRPr sz="2100"/>
          </a:p>
        </p:txBody>
      </p:sp>
      <p:pic>
        <p:nvPicPr>
          <p:cNvPr id="300" name="Google Shape;300;gdbc743d28d_0_36"/>
          <p:cNvPicPr preferRelativeResize="0"/>
          <p:nvPr/>
        </p:nvPicPr>
        <p:blipFill rotWithShape="1">
          <a:blip r:embed="rId3">
            <a:alphaModFix/>
          </a:blip>
          <a:srcRect/>
          <a:stretch/>
        </p:blipFill>
        <p:spPr>
          <a:xfrm>
            <a:off x="935788" y="1638878"/>
            <a:ext cx="7272425" cy="312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e4773046ac_1_15"/>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307" name="Google Shape;307;ge4773046ac_1_15"/>
          <p:cNvSpPr txBox="1">
            <a:spLocks noGrp="1"/>
          </p:cNvSpPr>
          <p:nvPr>
            <p:ph type="body" idx="1"/>
          </p:nvPr>
        </p:nvSpPr>
        <p:spPr>
          <a:xfrm>
            <a:off x="665300" y="1641575"/>
            <a:ext cx="7782000" cy="153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a:solidFill>
                  <a:schemeClr val="dk1"/>
                </a:solidFill>
              </a:rPr>
              <a:t>5.</a:t>
            </a:r>
            <a:r>
              <a:rPr lang="en-US" sz="2100"/>
              <a:t> </a:t>
            </a:r>
            <a:r>
              <a:rPr lang="en-US" sz="2100" b="1" u="sng"/>
              <a:t>Internet Gateway</a:t>
            </a:r>
            <a:endParaRPr sz="2100" b="1" u="sng"/>
          </a:p>
        </p:txBody>
      </p:sp>
      <p:pic>
        <p:nvPicPr>
          <p:cNvPr id="308" name="Google Shape;308;ge4773046ac_1_15"/>
          <p:cNvPicPr preferRelativeResize="0"/>
          <p:nvPr/>
        </p:nvPicPr>
        <p:blipFill>
          <a:blip r:embed="rId3">
            <a:alphaModFix/>
          </a:blip>
          <a:stretch>
            <a:fillRect/>
          </a:stretch>
        </p:blipFill>
        <p:spPr>
          <a:xfrm>
            <a:off x="428875" y="2332450"/>
            <a:ext cx="8423875" cy="380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dbc743d28d_0_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 </a:t>
            </a:r>
            <a:endParaRPr/>
          </a:p>
        </p:txBody>
      </p:sp>
      <p:sp>
        <p:nvSpPr>
          <p:cNvPr id="315" name="Google Shape;315;gdbc743d28d_0_0"/>
          <p:cNvSpPr txBox="1">
            <a:spLocks noGrp="1"/>
          </p:cNvSpPr>
          <p:nvPr>
            <p:ph type="body" idx="1"/>
          </p:nvPr>
        </p:nvSpPr>
        <p:spPr>
          <a:xfrm>
            <a:off x="665175" y="4727875"/>
            <a:ext cx="7782000" cy="144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a:solidFill>
                  <a:schemeClr val="dk1"/>
                </a:solidFill>
              </a:rPr>
              <a:t>6. </a:t>
            </a:r>
            <a:r>
              <a:rPr lang="en-US" sz="2100" b="1" u="sng"/>
              <a:t>Instances </a:t>
            </a:r>
            <a:endParaRPr sz="2100" b="1" u="sng"/>
          </a:p>
          <a:p>
            <a:pPr marL="0" lvl="0" indent="0" algn="l" rtl="0">
              <a:lnSpc>
                <a:spcPct val="100000"/>
              </a:lnSpc>
              <a:spcBef>
                <a:spcPts val="480"/>
              </a:spcBef>
              <a:spcAft>
                <a:spcPts val="0"/>
              </a:spcAft>
              <a:buSzPts val="2400"/>
              <a:buNone/>
            </a:pPr>
            <a:r>
              <a:rPr lang="en-US" sz="2100" b="1" u="sng"/>
              <a:t>NAT instance </a:t>
            </a:r>
            <a:endParaRPr sz="2100" b="1" u="sng"/>
          </a:p>
          <a:p>
            <a:pPr marL="0" lvl="0" indent="0" algn="l" rtl="0">
              <a:lnSpc>
                <a:spcPct val="100000"/>
              </a:lnSpc>
              <a:spcBef>
                <a:spcPts val="480"/>
              </a:spcBef>
              <a:spcAft>
                <a:spcPts val="0"/>
              </a:spcAft>
              <a:buSzPts val="2400"/>
              <a:buNone/>
            </a:pPr>
            <a:r>
              <a:rPr lang="en-US" sz="2100"/>
              <a:t>It enables the private IP address to connect to the internet while keep internet away from connecting to the private IP address. This ensure that database server is secured and accessible.</a:t>
            </a:r>
            <a:endParaRPr sz="2100"/>
          </a:p>
        </p:txBody>
      </p:sp>
      <p:pic>
        <p:nvPicPr>
          <p:cNvPr id="316" name="Google Shape;316;gdbc743d28d_0_0"/>
          <p:cNvPicPr preferRelativeResize="0"/>
          <p:nvPr/>
        </p:nvPicPr>
        <p:blipFill rotWithShape="1">
          <a:blip r:embed="rId3">
            <a:alphaModFix/>
          </a:blip>
          <a:srcRect/>
          <a:stretch/>
        </p:blipFill>
        <p:spPr>
          <a:xfrm>
            <a:off x="1012825" y="1710288"/>
            <a:ext cx="7086699" cy="280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e4773046ac_1_38"/>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 </a:t>
            </a:r>
            <a:endParaRPr/>
          </a:p>
        </p:txBody>
      </p:sp>
      <p:sp>
        <p:nvSpPr>
          <p:cNvPr id="323" name="Google Shape;323;ge4773046ac_1_38"/>
          <p:cNvSpPr txBox="1">
            <a:spLocks noGrp="1"/>
          </p:cNvSpPr>
          <p:nvPr>
            <p:ph type="body" idx="1"/>
          </p:nvPr>
        </p:nvSpPr>
        <p:spPr>
          <a:xfrm>
            <a:off x="665175" y="4727875"/>
            <a:ext cx="7782000" cy="144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u="sng"/>
              <a:t>Web  instance </a:t>
            </a:r>
            <a:endParaRPr sz="2100" b="1" u="sng"/>
          </a:p>
          <a:p>
            <a:pPr marL="0" lvl="0" indent="0" algn="l" rtl="0">
              <a:lnSpc>
                <a:spcPct val="100000"/>
              </a:lnSpc>
              <a:spcBef>
                <a:spcPts val="480"/>
              </a:spcBef>
              <a:spcAft>
                <a:spcPts val="0"/>
              </a:spcAft>
              <a:buSzPts val="2400"/>
              <a:buNone/>
            </a:pPr>
            <a:r>
              <a:rPr lang="en-US" sz="2100"/>
              <a:t>Provide web services across all users to access the website and buy books. It is public facing where it user can access the website.</a:t>
            </a:r>
            <a:endParaRPr sz="2100"/>
          </a:p>
        </p:txBody>
      </p:sp>
      <p:pic>
        <p:nvPicPr>
          <p:cNvPr id="324" name="Google Shape;324;ge4773046ac_1_38"/>
          <p:cNvPicPr preferRelativeResize="0"/>
          <p:nvPr/>
        </p:nvPicPr>
        <p:blipFill>
          <a:blip r:embed="rId3">
            <a:alphaModFix/>
          </a:blip>
          <a:stretch>
            <a:fillRect/>
          </a:stretch>
        </p:blipFill>
        <p:spPr>
          <a:xfrm>
            <a:off x="351225" y="1650256"/>
            <a:ext cx="8441541" cy="2925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e4773046ac_1_46"/>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 </a:t>
            </a:r>
            <a:endParaRPr/>
          </a:p>
        </p:txBody>
      </p:sp>
      <p:sp>
        <p:nvSpPr>
          <p:cNvPr id="331" name="Google Shape;331;ge4773046ac_1_46"/>
          <p:cNvSpPr txBox="1">
            <a:spLocks noGrp="1"/>
          </p:cNvSpPr>
          <p:nvPr>
            <p:ph type="body" idx="1"/>
          </p:nvPr>
        </p:nvSpPr>
        <p:spPr>
          <a:xfrm>
            <a:off x="665175" y="4727875"/>
            <a:ext cx="7782000" cy="144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u="sng"/>
              <a:t>Database instance </a:t>
            </a:r>
            <a:endParaRPr sz="2100" b="1" u="sng"/>
          </a:p>
          <a:p>
            <a:pPr marL="0" lvl="0" indent="0" algn="l" rtl="0">
              <a:lnSpc>
                <a:spcPct val="100000"/>
              </a:lnSpc>
              <a:spcBef>
                <a:spcPts val="480"/>
              </a:spcBef>
              <a:spcAft>
                <a:spcPts val="0"/>
              </a:spcAft>
              <a:buSzPts val="2400"/>
              <a:buNone/>
            </a:pPr>
            <a:r>
              <a:rPr lang="en-US" sz="2100"/>
              <a:t>Help to store records of the user, books and the cart where the user buy the books. It is internal facing in which no internet user can access the database server.</a:t>
            </a:r>
            <a:endParaRPr sz="2100"/>
          </a:p>
        </p:txBody>
      </p:sp>
      <p:pic>
        <p:nvPicPr>
          <p:cNvPr id="332" name="Google Shape;332;ge4773046ac_1_46"/>
          <p:cNvPicPr preferRelativeResize="0"/>
          <p:nvPr/>
        </p:nvPicPr>
        <p:blipFill>
          <a:blip r:embed="rId3">
            <a:alphaModFix/>
          </a:blip>
          <a:stretch>
            <a:fillRect/>
          </a:stretch>
        </p:blipFill>
        <p:spPr>
          <a:xfrm>
            <a:off x="353138" y="1650256"/>
            <a:ext cx="8437724" cy="29252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Introduction</a:t>
            </a:r>
            <a:endParaRPr/>
          </a:p>
        </p:txBody>
      </p:sp>
      <p:sp>
        <p:nvSpPr>
          <p:cNvPr id="112" name="Google Shape;112;p2"/>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Design a cloud infrastructure and deploy it ensuring it achieves similarities such as the traditional 3 tier web application (Web Tier, Application Tier and Database Tier) with security implementations put into place such as auto-scaling and application security. Cloud Infrastructure would be created through AWS cloud.    </a:t>
            </a:r>
            <a:endParaRPr/>
          </a:p>
        </p:txBody>
      </p:sp>
      <p:pic>
        <p:nvPicPr>
          <p:cNvPr id="113" name="Google Shape;113;p2"/>
          <p:cNvPicPr preferRelativeResize="0"/>
          <p:nvPr/>
        </p:nvPicPr>
        <p:blipFill rotWithShape="1">
          <a:blip r:embed="rId3">
            <a:alphaModFix/>
          </a:blip>
          <a:srcRect/>
          <a:stretch/>
        </p:blipFill>
        <p:spPr>
          <a:xfrm>
            <a:off x="4894325" y="4011225"/>
            <a:ext cx="4006799" cy="1460900"/>
          </a:xfrm>
          <a:prstGeom prst="rect">
            <a:avLst/>
          </a:prstGeom>
          <a:noFill/>
          <a:ln>
            <a:noFill/>
          </a:ln>
        </p:spPr>
      </p:pic>
      <p:pic>
        <p:nvPicPr>
          <p:cNvPr id="114" name="Google Shape;114;p2"/>
          <p:cNvPicPr preferRelativeResize="0"/>
          <p:nvPr/>
        </p:nvPicPr>
        <p:blipFill rotWithShape="1">
          <a:blip r:embed="rId4">
            <a:alphaModFix/>
          </a:blip>
          <a:srcRect/>
          <a:stretch/>
        </p:blipFill>
        <p:spPr>
          <a:xfrm>
            <a:off x="665600" y="4301150"/>
            <a:ext cx="3675749" cy="227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par>
                                <p:cTn id="13" presetID="10"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e4773046ac_1_54"/>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339" name="Google Shape;339;ge4773046ac_1_54"/>
          <p:cNvSpPr txBox="1">
            <a:spLocks noGrp="1"/>
          </p:cNvSpPr>
          <p:nvPr>
            <p:ph type="body" idx="1"/>
          </p:nvPr>
        </p:nvSpPr>
        <p:spPr>
          <a:xfrm>
            <a:off x="665300" y="1641575"/>
            <a:ext cx="7782000" cy="201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a:solidFill>
                  <a:schemeClr val="dk1"/>
                </a:solidFill>
              </a:rPr>
              <a:t>7.</a:t>
            </a:r>
            <a:r>
              <a:rPr lang="en-US" sz="2100"/>
              <a:t> </a:t>
            </a:r>
            <a:r>
              <a:rPr lang="en-US" sz="2100" b="1" u="sng"/>
              <a:t>Snapshot</a:t>
            </a:r>
            <a:endParaRPr sz="2100" b="1" u="sng"/>
          </a:p>
          <a:p>
            <a:pPr marL="457200" lvl="0" indent="-361950" algn="l" rtl="0">
              <a:lnSpc>
                <a:spcPct val="100000"/>
              </a:lnSpc>
              <a:spcBef>
                <a:spcPts val="480"/>
              </a:spcBef>
              <a:spcAft>
                <a:spcPts val="0"/>
              </a:spcAft>
              <a:buSzPts val="2100"/>
              <a:buChar char="-"/>
            </a:pPr>
            <a:r>
              <a:rPr lang="en-US" sz="2100"/>
              <a:t>Volumes of NAT, Web &amp; Database imaged</a:t>
            </a:r>
            <a:endParaRPr sz="2100"/>
          </a:p>
          <a:p>
            <a:pPr marL="457200" lvl="0" indent="-361950" algn="l" rtl="0">
              <a:lnSpc>
                <a:spcPct val="100000"/>
              </a:lnSpc>
              <a:spcBef>
                <a:spcPts val="0"/>
              </a:spcBef>
              <a:spcAft>
                <a:spcPts val="0"/>
              </a:spcAft>
              <a:buSzPts val="2100"/>
              <a:buChar char="-"/>
            </a:pPr>
            <a:r>
              <a:rPr lang="en-US" sz="2100"/>
              <a:t>In the event of corruption new instance can be created with the volume of the either of this 3 pre-configured.</a:t>
            </a:r>
            <a:endParaRPr sz="2100"/>
          </a:p>
        </p:txBody>
      </p:sp>
      <p:pic>
        <p:nvPicPr>
          <p:cNvPr id="340" name="Google Shape;340;ge4773046ac_1_54"/>
          <p:cNvPicPr preferRelativeResize="0"/>
          <p:nvPr/>
        </p:nvPicPr>
        <p:blipFill>
          <a:blip r:embed="rId3">
            <a:alphaModFix/>
          </a:blip>
          <a:stretch>
            <a:fillRect/>
          </a:stretch>
        </p:blipFill>
        <p:spPr>
          <a:xfrm>
            <a:off x="542925" y="3810050"/>
            <a:ext cx="4214824" cy="2338250"/>
          </a:xfrm>
          <a:prstGeom prst="rect">
            <a:avLst/>
          </a:prstGeom>
          <a:noFill/>
          <a:ln>
            <a:noFill/>
          </a:ln>
        </p:spPr>
      </p:pic>
      <p:pic>
        <p:nvPicPr>
          <p:cNvPr id="341" name="Google Shape;341;ge4773046ac_1_54"/>
          <p:cNvPicPr preferRelativeResize="0"/>
          <p:nvPr/>
        </p:nvPicPr>
        <p:blipFill>
          <a:blip r:embed="rId4">
            <a:alphaModFix/>
          </a:blip>
          <a:stretch>
            <a:fillRect/>
          </a:stretch>
        </p:blipFill>
        <p:spPr>
          <a:xfrm>
            <a:off x="4672000" y="4586288"/>
            <a:ext cx="3986200" cy="180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dbc743d28d_0_15"/>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348" name="Google Shape;348;gdbc743d28d_0_15"/>
          <p:cNvSpPr txBox="1">
            <a:spLocks noGrp="1"/>
          </p:cNvSpPr>
          <p:nvPr>
            <p:ph type="body" idx="1"/>
          </p:nvPr>
        </p:nvSpPr>
        <p:spPr>
          <a:xfrm>
            <a:off x="665175" y="4947650"/>
            <a:ext cx="7782000" cy="1224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a:solidFill>
                  <a:schemeClr val="dk1"/>
                </a:solidFill>
              </a:rPr>
              <a:t>8. </a:t>
            </a:r>
            <a:r>
              <a:rPr lang="en-US" sz="2100" b="1" u="sng"/>
              <a:t>Storage (S3 bucket)</a:t>
            </a:r>
            <a:endParaRPr sz="2100" b="1" u="sng"/>
          </a:p>
          <a:p>
            <a:pPr marL="457200" lvl="0" indent="-361950" algn="l" rtl="0">
              <a:lnSpc>
                <a:spcPct val="100000"/>
              </a:lnSpc>
              <a:spcBef>
                <a:spcPts val="480"/>
              </a:spcBef>
              <a:spcAft>
                <a:spcPts val="0"/>
              </a:spcAft>
              <a:buSzPts val="2100"/>
              <a:buChar char="-"/>
            </a:pPr>
            <a:r>
              <a:rPr lang="en-US" sz="2100"/>
              <a:t>Unblock public access allowing public users to have access to web server instance.</a:t>
            </a:r>
            <a:endParaRPr sz="2100"/>
          </a:p>
          <a:p>
            <a:pPr marL="457200" lvl="0" indent="-361950" algn="l" rtl="0">
              <a:lnSpc>
                <a:spcPct val="100000"/>
              </a:lnSpc>
              <a:spcBef>
                <a:spcPts val="0"/>
              </a:spcBef>
              <a:spcAft>
                <a:spcPts val="0"/>
              </a:spcAft>
              <a:buSzPts val="2100"/>
              <a:buChar char="-"/>
            </a:pPr>
            <a:r>
              <a:rPr lang="en-US" sz="2100"/>
              <a:t>Stores web code and Database template</a:t>
            </a:r>
            <a:endParaRPr sz="2100"/>
          </a:p>
        </p:txBody>
      </p:sp>
      <p:pic>
        <p:nvPicPr>
          <p:cNvPr id="349" name="Google Shape;349;gdbc743d28d_0_15"/>
          <p:cNvPicPr preferRelativeResize="0"/>
          <p:nvPr/>
        </p:nvPicPr>
        <p:blipFill rotWithShape="1">
          <a:blip r:embed="rId3">
            <a:alphaModFix/>
          </a:blip>
          <a:srcRect/>
          <a:stretch/>
        </p:blipFill>
        <p:spPr>
          <a:xfrm>
            <a:off x="1152574" y="1669101"/>
            <a:ext cx="6838848" cy="3107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dbc743d28d_0_42"/>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Cloud implementation (‘cont)</a:t>
            </a:r>
            <a:endParaRPr/>
          </a:p>
        </p:txBody>
      </p:sp>
      <p:sp>
        <p:nvSpPr>
          <p:cNvPr id="356" name="Google Shape;356;gdbc743d28d_0_42"/>
          <p:cNvSpPr txBox="1">
            <a:spLocks noGrp="1"/>
          </p:cNvSpPr>
          <p:nvPr>
            <p:ph type="body" idx="1"/>
          </p:nvPr>
        </p:nvSpPr>
        <p:spPr>
          <a:xfrm>
            <a:off x="665175" y="4838700"/>
            <a:ext cx="7782000" cy="164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b="1">
                <a:solidFill>
                  <a:schemeClr val="dk1"/>
                </a:solidFill>
              </a:rPr>
              <a:t>9.</a:t>
            </a:r>
            <a:r>
              <a:rPr lang="en-US" sz="2100" b="1"/>
              <a:t> </a:t>
            </a:r>
            <a:r>
              <a:rPr lang="en-US" sz="2100" b="1" u="sng"/>
              <a:t>Elastic IP</a:t>
            </a:r>
            <a:endParaRPr sz="2100" b="1" u="sng"/>
          </a:p>
          <a:p>
            <a:pPr marL="0" lvl="0" indent="0" algn="l" rtl="0">
              <a:lnSpc>
                <a:spcPct val="100000"/>
              </a:lnSpc>
              <a:spcBef>
                <a:spcPts val="480"/>
              </a:spcBef>
              <a:spcAft>
                <a:spcPts val="0"/>
              </a:spcAft>
              <a:buSzPts val="2400"/>
              <a:buNone/>
            </a:pPr>
            <a:r>
              <a:rPr lang="en-US" sz="2100"/>
              <a:t>Allocate elastic IP address for web server so the IP address will remains the same after every refresh.</a:t>
            </a:r>
            <a:endParaRPr sz="2100"/>
          </a:p>
        </p:txBody>
      </p:sp>
      <p:pic>
        <p:nvPicPr>
          <p:cNvPr id="357" name="Google Shape;357;gdbc743d28d_0_42"/>
          <p:cNvPicPr preferRelativeResize="0"/>
          <p:nvPr/>
        </p:nvPicPr>
        <p:blipFill rotWithShape="1">
          <a:blip r:embed="rId3">
            <a:alphaModFix/>
          </a:blip>
          <a:srcRect/>
          <a:stretch/>
        </p:blipFill>
        <p:spPr>
          <a:xfrm>
            <a:off x="792188" y="1652523"/>
            <a:ext cx="7559624" cy="31861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e47730455a_0_3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SzPts val="1400"/>
              <a:buFont typeface="Arial"/>
              <a:buNone/>
            </a:pPr>
            <a:r>
              <a:rPr lang="en-US"/>
              <a:t>Cloud implementation (‘cont)</a:t>
            </a:r>
            <a:endParaRPr/>
          </a:p>
        </p:txBody>
      </p:sp>
      <p:sp>
        <p:nvSpPr>
          <p:cNvPr id="364" name="Google Shape;364;ge47730455a_0_3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10. </a:t>
            </a:r>
            <a:r>
              <a:rPr lang="en-US" sz="2100" b="1" u="sng"/>
              <a:t>Application Load Balancer</a:t>
            </a:r>
            <a:endParaRPr sz="2100" b="1" u="sng"/>
          </a:p>
          <a:p>
            <a:pPr marL="457200" lvl="0" indent="-361950" algn="l" rtl="0">
              <a:spcBef>
                <a:spcPts val="480"/>
              </a:spcBef>
              <a:spcAft>
                <a:spcPts val="0"/>
              </a:spcAft>
              <a:buSzPts val="2100"/>
              <a:buChar char="-"/>
            </a:pPr>
            <a:r>
              <a:rPr lang="en-US" sz="2100"/>
              <a:t>Configured for Application type</a:t>
            </a:r>
            <a:endParaRPr sz="2100"/>
          </a:p>
          <a:p>
            <a:pPr marL="457200" lvl="0" indent="-361950" algn="l" rtl="0">
              <a:spcBef>
                <a:spcPts val="0"/>
              </a:spcBef>
              <a:spcAft>
                <a:spcPts val="0"/>
              </a:spcAft>
              <a:buSzPts val="2100"/>
              <a:buChar char="-"/>
            </a:pPr>
            <a:r>
              <a:rPr lang="en-US" sz="2100"/>
              <a:t>Set for availability zone 1a &amp; 1b</a:t>
            </a:r>
            <a:endParaRPr sz="2100"/>
          </a:p>
        </p:txBody>
      </p:sp>
      <p:pic>
        <p:nvPicPr>
          <p:cNvPr id="365" name="Google Shape;365;ge47730455a_0_35"/>
          <p:cNvPicPr preferRelativeResize="0"/>
          <p:nvPr/>
        </p:nvPicPr>
        <p:blipFill>
          <a:blip r:embed="rId3">
            <a:alphaModFix/>
          </a:blip>
          <a:stretch>
            <a:fillRect/>
          </a:stretch>
        </p:blipFill>
        <p:spPr>
          <a:xfrm>
            <a:off x="2575576" y="2881525"/>
            <a:ext cx="5871424" cy="354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e7162fa388_0_267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000000"/>
              </a:buClr>
              <a:buSzPts val="1400"/>
              <a:buFont typeface="Arial"/>
              <a:buNone/>
            </a:pPr>
            <a:r>
              <a:rPr lang="en-US"/>
              <a:t>Cloud implementation (‘cont)</a:t>
            </a:r>
            <a:endParaRPr/>
          </a:p>
        </p:txBody>
      </p:sp>
      <p:sp>
        <p:nvSpPr>
          <p:cNvPr id="372" name="Google Shape;372;ge7162fa388_0_2675"/>
          <p:cNvSpPr txBox="1">
            <a:spLocks noGrp="1"/>
          </p:cNvSpPr>
          <p:nvPr>
            <p:ph type="body" idx="1"/>
          </p:nvPr>
        </p:nvSpPr>
        <p:spPr>
          <a:xfrm>
            <a:off x="665175" y="1651000"/>
            <a:ext cx="7450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10. </a:t>
            </a:r>
            <a:r>
              <a:rPr lang="en-US" sz="2100" b="1" u="sng"/>
              <a:t>Application Load Balancer - Target groups</a:t>
            </a:r>
            <a:endParaRPr sz="2100" b="1" u="sng"/>
          </a:p>
          <a:p>
            <a:pPr marL="457200" lvl="0" indent="-361950" algn="l" rtl="0">
              <a:spcBef>
                <a:spcPts val="480"/>
              </a:spcBef>
              <a:spcAft>
                <a:spcPts val="0"/>
              </a:spcAft>
              <a:buSzPts val="2100"/>
              <a:buChar char="-"/>
            </a:pPr>
            <a:r>
              <a:rPr lang="en-US" sz="2100"/>
              <a:t>Web server 1 and Web Server 2 targeted for the Load Balancer  </a:t>
            </a:r>
            <a:endParaRPr sz="2100"/>
          </a:p>
          <a:p>
            <a:pPr marL="457200" lvl="0" indent="-361950" algn="l" rtl="0">
              <a:spcBef>
                <a:spcPts val="0"/>
              </a:spcBef>
              <a:spcAft>
                <a:spcPts val="0"/>
              </a:spcAft>
              <a:buSzPts val="2100"/>
              <a:buChar char="-"/>
            </a:pPr>
            <a:r>
              <a:rPr lang="en-US" sz="2100"/>
              <a:t>Target set to HTTP Port</a:t>
            </a:r>
            <a:endParaRPr sz="2100"/>
          </a:p>
          <a:p>
            <a:pPr marL="457200" lvl="0" indent="-361950" algn="l" rtl="0">
              <a:spcBef>
                <a:spcPts val="0"/>
              </a:spcBef>
              <a:spcAft>
                <a:spcPts val="0"/>
              </a:spcAft>
              <a:buSzPts val="2100"/>
              <a:buChar char="-"/>
            </a:pPr>
            <a:r>
              <a:rPr lang="en-US" sz="2100"/>
              <a:t>Enable stickiness to keep session constant to that user</a:t>
            </a:r>
            <a:endParaRPr sz="2100"/>
          </a:p>
        </p:txBody>
      </p:sp>
      <p:pic>
        <p:nvPicPr>
          <p:cNvPr id="373" name="Google Shape;373;ge7162fa388_0_2675"/>
          <p:cNvPicPr preferRelativeResize="0"/>
          <p:nvPr/>
        </p:nvPicPr>
        <p:blipFill>
          <a:blip r:embed="rId3">
            <a:alphaModFix/>
          </a:blip>
          <a:stretch>
            <a:fillRect/>
          </a:stretch>
        </p:blipFill>
        <p:spPr>
          <a:xfrm>
            <a:off x="3314700" y="5200650"/>
            <a:ext cx="5646625" cy="1445350"/>
          </a:xfrm>
          <a:prstGeom prst="rect">
            <a:avLst/>
          </a:prstGeom>
          <a:noFill/>
          <a:ln>
            <a:noFill/>
          </a:ln>
        </p:spPr>
      </p:pic>
      <p:pic>
        <p:nvPicPr>
          <p:cNvPr id="374" name="Google Shape;374;ge7162fa388_0_2675"/>
          <p:cNvPicPr preferRelativeResize="0"/>
          <p:nvPr/>
        </p:nvPicPr>
        <p:blipFill>
          <a:blip r:embed="rId4">
            <a:alphaModFix/>
          </a:blip>
          <a:stretch>
            <a:fillRect/>
          </a:stretch>
        </p:blipFill>
        <p:spPr>
          <a:xfrm>
            <a:off x="257199" y="4014800"/>
            <a:ext cx="2882625" cy="2527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e4773046ac_2_3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a:t>
            </a:r>
            <a:endParaRPr/>
          </a:p>
        </p:txBody>
      </p:sp>
      <p:sp>
        <p:nvSpPr>
          <p:cNvPr id="381" name="Google Shape;381;ge4773046ac_2_3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11.</a:t>
            </a:r>
            <a:r>
              <a:rPr lang="en-US" sz="2100" b="1"/>
              <a:t> </a:t>
            </a:r>
            <a:r>
              <a:rPr lang="en-US" sz="2100" b="1" u="sng"/>
              <a:t>Auto scaling</a:t>
            </a:r>
            <a:endParaRPr sz="2100" b="1" u="sng"/>
          </a:p>
          <a:p>
            <a:pPr marL="457200" lvl="0" indent="-361950" algn="l" rtl="0">
              <a:spcBef>
                <a:spcPts val="480"/>
              </a:spcBef>
              <a:spcAft>
                <a:spcPts val="0"/>
              </a:spcAft>
              <a:buSzPts val="2100"/>
              <a:buChar char="-"/>
            </a:pPr>
            <a:r>
              <a:rPr lang="en-US" sz="2100"/>
              <a:t>Amazon machine image (AMI)</a:t>
            </a:r>
            <a:endParaRPr sz="2100"/>
          </a:p>
          <a:p>
            <a:pPr marL="0" lvl="0" indent="0" algn="l" rtl="0">
              <a:spcBef>
                <a:spcPts val="480"/>
              </a:spcBef>
              <a:spcAft>
                <a:spcPts val="0"/>
              </a:spcAft>
              <a:buNone/>
            </a:pPr>
            <a:r>
              <a:rPr lang="en-US" sz="2100"/>
              <a:t>Create and activate AMI before configuring auto scaling.  </a:t>
            </a:r>
            <a:endParaRPr sz="2100"/>
          </a:p>
        </p:txBody>
      </p:sp>
      <p:pic>
        <p:nvPicPr>
          <p:cNvPr id="382" name="Google Shape;382;ge4773046ac_2_37"/>
          <p:cNvPicPr preferRelativeResize="0"/>
          <p:nvPr/>
        </p:nvPicPr>
        <p:blipFill>
          <a:blip r:embed="rId3">
            <a:alphaModFix/>
          </a:blip>
          <a:stretch>
            <a:fillRect/>
          </a:stretch>
        </p:blipFill>
        <p:spPr>
          <a:xfrm>
            <a:off x="156625" y="2957750"/>
            <a:ext cx="8830738" cy="2933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e4773046ac_2_45"/>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 implementation (‘cont)</a:t>
            </a:r>
            <a:endParaRPr/>
          </a:p>
        </p:txBody>
      </p:sp>
      <p:sp>
        <p:nvSpPr>
          <p:cNvPr id="389" name="Google Shape;389;ge4773046ac_2_45"/>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a:t>Auto scaling configuration </a:t>
            </a:r>
            <a:endParaRPr sz="2100"/>
          </a:p>
        </p:txBody>
      </p:sp>
      <p:pic>
        <p:nvPicPr>
          <p:cNvPr id="390" name="Google Shape;390;ge4773046ac_2_45"/>
          <p:cNvPicPr preferRelativeResize="0"/>
          <p:nvPr/>
        </p:nvPicPr>
        <p:blipFill>
          <a:blip r:embed="rId3">
            <a:alphaModFix/>
          </a:blip>
          <a:stretch>
            <a:fillRect/>
          </a:stretch>
        </p:blipFill>
        <p:spPr>
          <a:xfrm>
            <a:off x="157250" y="2118175"/>
            <a:ext cx="8829499" cy="3593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e4773046ac_2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 </a:t>
            </a:r>
            <a:endParaRPr/>
          </a:p>
        </p:txBody>
      </p:sp>
      <p:sp>
        <p:nvSpPr>
          <p:cNvPr id="397" name="Google Shape;397;ge4773046ac_2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12.</a:t>
            </a:r>
            <a:r>
              <a:rPr lang="en-US" sz="2100" b="1"/>
              <a:t> </a:t>
            </a:r>
            <a:r>
              <a:rPr lang="en-US" sz="2100" b="1" u="sng"/>
              <a:t>Web security (Wafi)</a:t>
            </a:r>
            <a:endParaRPr sz="2100" b="1" u="sng"/>
          </a:p>
          <a:p>
            <a:pPr marL="0" lvl="0" indent="0" algn="l" rtl="0">
              <a:spcBef>
                <a:spcPts val="480"/>
              </a:spcBef>
              <a:spcAft>
                <a:spcPts val="0"/>
              </a:spcAft>
              <a:buNone/>
            </a:pPr>
            <a:endParaRPr/>
          </a:p>
        </p:txBody>
      </p:sp>
      <p:graphicFrame>
        <p:nvGraphicFramePr>
          <p:cNvPr id="398" name="Google Shape;398;ge4773046ac_2_0"/>
          <p:cNvGraphicFramePr/>
          <p:nvPr/>
        </p:nvGraphicFramePr>
        <p:xfrm>
          <a:off x="377225" y="2299075"/>
          <a:ext cx="8389550" cy="3679129"/>
        </p:xfrm>
        <a:graphic>
          <a:graphicData uri="http://schemas.openxmlformats.org/drawingml/2006/table">
            <a:tbl>
              <a:tblPr>
                <a:noFill/>
                <a:tableStyleId>{6D9F6B3A-761E-4C26-8F12-4E5379B7B23A}</a:tableStyleId>
              </a:tblPr>
              <a:tblGrid>
                <a:gridCol w="537800">
                  <a:extLst>
                    <a:ext uri="{9D8B030D-6E8A-4147-A177-3AD203B41FA5}">
                      <a16:colId xmlns:a16="http://schemas.microsoft.com/office/drawing/2014/main" val="20000"/>
                    </a:ext>
                  </a:extLst>
                </a:gridCol>
                <a:gridCol w="2729300">
                  <a:extLst>
                    <a:ext uri="{9D8B030D-6E8A-4147-A177-3AD203B41FA5}">
                      <a16:colId xmlns:a16="http://schemas.microsoft.com/office/drawing/2014/main" val="20001"/>
                    </a:ext>
                  </a:extLst>
                </a:gridCol>
                <a:gridCol w="2245275">
                  <a:extLst>
                    <a:ext uri="{9D8B030D-6E8A-4147-A177-3AD203B41FA5}">
                      <a16:colId xmlns:a16="http://schemas.microsoft.com/office/drawing/2014/main" val="20002"/>
                    </a:ext>
                  </a:extLst>
                </a:gridCol>
                <a:gridCol w="2877175">
                  <a:extLst>
                    <a:ext uri="{9D8B030D-6E8A-4147-A177-3AD203B41FA5}">
                      <a16:colId xmlns:a16="http://schemas.microsoft.com/office/drawing/2014/main" val="20003"/>
                    </a:ext>
                  </a:extLst>
                </a:gridCol>
              </a:tblGrid>
              <a:tr h="260975">
                <a:tc>
                  <a:txBody>
                    <a:bodyPr/>
                    <a:lstStyle/>
                    <a:p>
                      <a:pPr marL="0" lvl="0" indent="0" algn="l" rtl="0">
                        <a:spcBef>
                          <a:spcPts val="0"/>
                        </a:spcBef>
                        <a:spcAft>
                          <a:spcPts val="0"/>
                        </a:spcAft>
                        <a:buNone/>
                      </a:pPr>
                      <a:r>
                        <a:rPr lang="en-US" sz="1200" b="1"/>
                        <a:t>No</a:t>
                      </a:r>
                      <a:endParaRPr sz="1200" b="1"/>
                    </a:p>
                  </a:txBody>
                  <a:tcPr marL="63500" marR="63500" marT="63500" marB="63500"/>
                </a:tc>
                <a:tc>
                  <a:txBody>
                    <a:bodyPr/>
                    <a:lstStyle/>
                    <a:p>
                      <a:pPr marL="0" lvl="0" indent="0" algn="l" rtl="0">
                        <a:spcBef>
                          <a:spcPts val="0"/>
                        </a:spcBef>
                        <a:spcAft>
                          <a:spcPts val="0"/>
                        </a:spcAft>
                        <a:buNone/>
                      </a:pPr>
                      <a:r>
                        <a:rPr lang="en-US" sz="1200" b="1"/>
                        <a:t>Attack done/ Vulnerability found  </a:t>
                      </a:r>
                      <a:endParaRPr sz="1200" b="1"/>
                    </a:p>
                  </a:txBody>
                  <a:tcPr marL="63500" marR="63500" marT="63500" marB="63500"/>
                </a:tc>
                <a:tc>
                  <a:txBody>
                    <a:bodyPr/>
                    <a:lstStyle/>
                    <a:p>
                      <a:pPr marL="0" lvl="0" indent="0" algn="l" rtl="0">
                        <a:spcBef>
                          <a:spcPts val="0"/>
                        </a:spcBef>
                        <a:spcAft>
                          <a:spcPts val="0"/>
                        </a:spcAft>
                        <a:buNone/>
                      </a:pPr>
                      <a:r>
                        <a:rPr lang="en-US" sz="1200" b="1"/>
                        <a:t>Outcome (success/not success) </a:t>
                      </a:r>
                      <a:endParaRPr sz="1200" b="1"/>
                    </a:p>
                  </a:txBody>
                  <a:tcPr marL="63500" marR="63500" marT="63500" marB="63500"/>
                </a:tc>
                <a:tc>
                  <a:txBody>
                    <a:bodyPr/>
                    <a:lstStyle/>
                    <a:p>
                      <a:pPr marL="0" lvl="0" indent="0" algn="l" rtl="0">
                        <a:spcBef>
                          <a:spcPts val="0"/>
                        </a:spcBef>
                        <a:spcAft>
                          <a:spcPts val="0"/>
                        </a:spcAft>
                        <a:buNone/>
                      </a:pPr>
                      <a:r>
                        <a:rPr lang="en-US" sz="1200" b="1"/>
                        <a:t>Mitigation(s)</a:t>
                      </a:r>
                      <a:endParaRPr sz="1200" b="1"/>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200"/>
                        <a:t>1</a:t>
                      </a:r>
                      <a:endParaRPr sz="1200"/>
                    </a:p>
                  </a:txBody>
                  <a:tcPr marL="63500" marR="63500" marT="63500" marB="63500"/>
                </a:tc>
                <a:tc>
                  <a:txBody>
                    <a:bodyPr/>
                    <a:lstStyle/>
                    <a:p>
                      <a:pPr marL="0" lvl="0" indent="0" algn="l" rtl="0">
                        <a:spcBef>
                          <a:spcPts val="0"/>
                        </a:spcBef>
                        <a:spcAft>
                          <a:spcPts val="0"/>
                        </a:spcAft>
                        <a:buNone/>
                      </a:pPr>
                      <a:r>
                        <a:rPr lang="en-US" sz="1200"/>
                        <a:t>Session hijacking </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session_regenerate_id()</a:t>
                      </a:r>
                      <a:endParaRPr sz="1200"/>
                    </a:p>
                    <a:p>
                      <a:pPr marL="0" lvl="0" indent="0" algn="l" rtl="0">
                        <a:lnSpc>
                          <a:spcPct val="115000"/>
                        </a:lnSpc>
                        <a:spcBef>
                          <a:spcPts val="0"/>
                        </a:spcBef>
                        <a:spcAft>
                          <a:spcPts val="0"/>
                        </a:spcAft>
                        <a:buNone/>
                      </a:pPr>
                      <a:r>
                        <a:rPr lang="en-US" sz="1200"/>
                        <a:t>htmlspecialchars()</a:t>
                      </a:r>
                      <a:endParaRPr sz="1200"/>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t>2</a:t>
                      </a:r>
                      <a:endParaRPr sz="1200"/>
                    </a:p>
                  </a:txBody>
                  <a:tcPr marL="63500" marR="63500" marT="63500" marB="63500"/>
                </a:tc>
                <a:tc>
                  <a:txBody>
                    <a:bodyPr/>
                    <a:lstStyle/>
                    <a:p>
                      <a:pPr marL="0" lvl="0" indent="0" algn="l" rtl="0">
                        <a:spcBef>
                          <a:spcPts val="0"/>
                        </a:spcBef>
                        <a:spcAft>
                          <a:spcPts val="0"/>
                        </a:spcAft>
                        <a:buNone/>
                      </a:pPr>
                      <a:r>
                        <a:rPr lang="en-US" sz="1200"/>
                        <a:t>Session fixation</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session_regenerate_id()</a:t>
                      </a:r>
                      <a:endParaRPr sz="120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1200"/>
                        <a:t>3</a:t>
                      </a:r>
                      <a:endParaRPr sz="1200"/>
                    </a:p>
                  </a:txBody>
                  <a:tcPr marL="63500" marR="63500" marT="63500" marB="63500"/>
                </a:tc>
                <a:tc>
                  <a:txBody>
                    <a:bodyPr/>
                    <a:lstStyle/>
                    <a:p>
                      <a:pPr marL="0" lvl="0" indent="0" algn="l" rtl="0">
                        <a:spcBef>
                          <a:spcPts val="0"/>
                        </a:spcBef>
                        <a:spcAft>
                          <a:spcPts val="0"/>
                        </a:spcAft>
                        <a:buNone/>
                      </a:pPr>
                      <a:r>
                        <a:rPr lang="en-US" sz="1200"/>
                        <a:t>SQL injection</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htmlspecialchars()</a:t>
                      </a:r>
                      <a:endParaRPr sz="1200"/>
                    </a:p>
                    <a:p>
                      <a:pPr marL="0" lvl="0" indent="0" algn="l" rtl="0">
                        <a:spcBef>
                          <a:spcPts val="0"/>
                        </a:spcBef>
                        <a:spcAft>
                          <a:spcPts val="0"/>
                        </a:spcAft>
                        <a:buNone/>
                      </a:pPr>
                      <a:r>
                        <a:rPr lang="en-US" sz="1200"/>
                        <a:t>PDO prepared statement</a:t>
                      </a:r>
                      <a:endParaRPr sz="1200"/>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200"/>
                        <a:t>4</a:t>
                      </a:r>
                      <a:endParaRPr sz="1200"/>
                    </a:p>
                  </a:txBody>
                  <a:tcPr marL="63500" marR="63500" marT="63500" marB="63500"/>
                </a:tc>
                <a:tc>
                  <a:txBody>
                    <a:bodyPr/>
                    <a:lstStyle/>
                    <a:p>
                      <a:pPr marL="0" lvl="0" indent="0" algn="l" rtl="0">
                        <a:spcBef>
                          <a:spcPts val="0"/>
                        </a:spcBef>
                        <a:spcAft>
                          <a:spcPts val="0"/>
                        </a:spcAft>
                        <a:buNone/>
                      </a:pPr>
                      <a:r>
                        <a:rPr lang="en-US" sz="1200"/>
                        <a:t>Cross-site scripting </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htmlspecialchars()</a:t>
                      </a:r>
                      <a:endParaRPr sz="1200"/>
                    </a:p>
                  </a:txBody>
                  <a:tcPr marL="63500" marR="63500" marT="63500" marB="63500"/>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200"/>
                        <a:t>5</a:t>
                      </a:r>
                      <a:endParaRPr sz="1200"/>
                    </a:p>
                  </a:txBody>
                  <a:tcPr marL="63500" marR="63500" marT="63500" marB="63500"/>
                </a:tc>
                <a:tc>
                  <a:txBody>
                    <a:bodyPr/>
                    <a:lstStyle/>
                    <a:p>
                      <a:pPr marL="0" lvl="0" indent="0" algn="l" rtl="0">
                        <a:spcBef>
                          <a:spcPts val="0"/>
                        </a:spcBef>
                        <a:spcAft>
                          <a:spcPts val="0"/>
                        </a:spcAft>
                        <a:buNone/>
                      </a:pPr>
                      <a:r>
                        <a:rPr lang="en-US" sz="1200"/>
                        <a:t>DoS &amp; DDoS</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spcBef>
                          <a:spcPts val="0"/>
                        </a:spcBef>
                        <a:spcAft>
                          <a:spcPts val="0"/>
                        </a:spcAft>
                        <a:buNone/>
                      </a:pPr>
                      <a:r>
                        <a:rPr lang="en-US" sz="1200"/>
                        <a:t>TimeOut </a:t>
                      </a:r>
                      <a:endParaRPr sz="1200"/>
                    </a:p>
                    <a:p>
                      <a:pPr marL="0" lvl="0" indent="0" algn="l" rtl="0">
                        <a:spcBef>
                          <a:spcPts val="0"/>
                        </a:spcBef>
                        <a:spcAft>
                          <a:spcPts val="0"/>
                        </a:spcAft>
                        <a:buNone/>
                      </a:pPr>
                      <a:r>
                        <a:rPr lang="en-US" sz="1200"/>
                        <a:t>MaxClients </a:t>
                      </a:r>
                      <a:endParaRPr sz="1200"/>
                    </a:p>
                    <a:p>
                      <a:pPr marL="0" lvl="0" indent="0" algn="l" rtl="0">
                        <a:spcBef>
                          <a:spcPts val="0"/>
                        </a:spcBef>
                        <a:spcAft>
                          <a:spcPts val="0"/>
                        </a:spcAft>
                        <a:buNone/>
                      </a:pPr>
                      <a:r>
                        <a:rPr lang="en-US" sz="1200"/>
                        <a:t>KeepAliveTimeout</a:t>
                      </a:r>
                      <a:endParaRPr sz="1200"/>
                    </a:p>
                    <a:p>
                      <a:pPr marL="0" lvl="0" indent="0" algn="l" rtl="0">
                        <a:spcBef>
                          <a:spcPts val="0"/>
                        </a:spcBef>
                        <a:spcAft>
                          <a:spcPts val="0"/>
                        </a:spcAft>
                        <a:buNone/>
                      </a:pPr>
                      <a:r>
                        <a:rPr lang="en-US" sz="1200"/>
                        <a:t>Implementation of Cloudflare</a:t>
                      </a:r>
                      <a:endParaRPr sz="1200"/>
                    </a:p>
                  </a:txBody>
                  <a:tcPr marL="63500" marR="63500" marT="63500" marB="63500"/>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1200"/>
                        <a:t>6</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Invalid or insufficient condition attack</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spcBef>
                          <a:spcPts val="0"/>
                        </a:spcBef>
                        <a:spcAft>
                          <a:spcPts val="0"/>
                        </a:spcAft>
                        <a:buNone/>
                      </a:pPr>
                      <a:r>
                        <a:rPr lang="en-US" sz="1200"/>
                        <a:t>Use session tokens</a:t>
                      </a:r>
                      <a:endParaRPr sz="1200"/>
                    </a:p>
                  </a:txBody>
                  <a:tcPr marL="63500" marR="63500" marT="63500" marB="63500"/>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US" sz="1200"/>
                        <a:t>7</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Encrypted website (MITM) </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spcBef>
                          <a:spcPts val="0"/>
                        </a:spcBef>
                        <a:spcAft>
                          <a:spcPts val="0"/>
                        </a:spcAft>
                        <a:buNone/>
                      </a:pPr>
                      <a:r>
                        <a:rPr lang="en-US" sz="1200"/>
                        <a:t>HTTPS using Cloudflare</a:t>
                      </a:r>
                      <a:endParaRPr sz="1200"/>
                    </a:p>
                  </a:txBody>
                  <a:tcPr marL="63500" marR="63500" marT="63500" marB="63500"/>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e4773046ac_1_6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Security(‘cont)</a:t>
            </a:r>
            <a:endParaRPr/>
          </a:p>
        </p:txBody>
      </p:sp>
      <p:sp>
        <p:nvSpPr>
          <p:cNvPr id="405" name="Google Shape;405;ge4773046ac_1_6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Web security (Qamarrul)</a:t>
            </a:r>
            <a:endParaRPr sz="2100" b="1" u="sng"/>
          </a:p>
          <a:p>
            <a:pPr marL="0" lvl="0" indent="0" algn="l" rtl="0">
              <a:spcBef>
                <a:spcPts val="480"/>
              </a:spcBef>
              <a:spcAft>
                <a:spcPts val="0"/>
              </a:spcAft>
              <a:buNone/>
            </a:pPr>
            <a:endParaRPr/>
          </a:p>
        </p:txBody>
      </p:sp>
      <p:graphicFrame>
        <p:nvGraphicFramePr>
          <p:cNvPr id="406" name="Google Shape;406;ge4773046ac_1_69"/>
          <p:cNvGraphicFramePr/>
          <p:nvPr/>
        </p:nvGraphicFramePr>
        <p:xfrm>
          <a:off x="562988" y="2299050"/>
          <a:ext cx="3000000" cy="3000000"/>
        </p:xfrm>
        <a:graphic>
          <a:graphicData uri="http://schemas.openxmlformats.org/drawingml/2006/table">
            <a:tbl>
              <a:tblPr>
                <a:noFill/>
                <a:tableStyleId>{6D9F6B3A-761E-4C26-8F12-4E5379B7B23A}</a:tableStyleId>
              </a:tblPr>
              <a:tblGrid>
                <a:gridCol w="513975">
                  <a:extLst>
                    <a:ext uri="{9D8B030D-6E8A-4147-A177-3AD203B41FA5}">
                      <a16:colId xmlns:a16="http://schemas.microsoft.com/office/drawing/2014/main" val="20000"/>
                    </a:ext>
                  </a:extLst>
                </a:gridCol>
                <a:gridCol w="2608425">
                  <a:extLst>
                    <a:ext uri="{9D8B030D-6E8A-4147-A177-3AD203B41FA5}">
                      <a16:colId xmlns:a16="http://schemas.microsoft.com/office/drawing/2014/main" val="20001"/>
                    </a:ext>
                  </a:extLst>
                </a:gridCol>
                <a:gridCol w="2145850">
                  <a:extLst>
                    <a:ext uri="{9D8B030D-6E8A-4147-A177-3AD203B41FA5}">
                      <a16:colId xmlns:a16="http://schemas.microsoft.com/office/drawing/2014/main" val="20002"/>
                    </a:ext>
                  </a:extLst>
                </a:gridCol>
                <a:gridCol w="274977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1200" b="1"/>
                        <a:t>No</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Attack done/ Vulnerability found  </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Outcome (success/not success) </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Mitigation(s)</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200"/>
                        <a:t>8</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US" sz="1200"/>
                        <a:t>Brute force attack </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t>success</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US" sz="1200"/>
                        <a:t>Google Authenticator OTP</a:t>
                      </a:r>
                      <a:endParaRPr sz="1200"/>
                    </a:p>
                    <a:p>
                      <a:pPr marL="0" lvl="0" indent="0" algn="l" rtl="0">
                        <a:lnSpc>
                          <a:spcPct val="115000"/>
                        </a:lnSpc>
                        <a:spcBef>
                          <a:spcPts val="0"/>
                        </a:spcBef>
                        <a:spcAft>
                          <a:spcPts val="0"/>
                        </a:spcAft>
                        <a:buNone/>
                      </a:pPr>
                      <a:r>
                        <a:rPr lang="en-US" sz="1200"/>
                        <a:t>generateRandomSecret()</a:t>
                      </a:r>
                      <a:endParaRPr sz="1200"/>
                    </a:p>
                    <a:p>
                      <a:pPr marL="0" lvl="0" indent="0" algn="l" rtl="0">
                        <a:lnSpc>
                          <a:spcPct val="115000"/>
                        </a:lnSpc>
                        <a:spcBef>
                          <a:spcPts val="0"/>
                        </a:spcBef>
                        <a:spcAft>
                          <a:spcPts val="0"/>
                        </a:spcAft>
                        <a:buNone/>
                      </a:pPr>
                      <a:r>
                        <a:rPr lang="en-US" sz="1200"/>
                        <a:t>Strong password creation upon register</a:t>
                      </a:r>
                      <a:endParaRPr sz="1200"/>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t>9</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Kill all session </a:t>
                      </a:r>
                      <a:endParaRPr sz="1200"/>
                    </a:p>
                  </a:txBody>
                  <a:tcPr marL="63500" marR="63500" marT="63500" marB="63500"/>
                </a:tc>
                <a:tc>
                  <a:txBody>
                    <a:bodyPr/>
                    <a:lstStyle/>
                    <a:p>
                      <a:pPr marL="457200" lvl="0" indent="-304800" algn="l" rtl="0">
                        <a:spcBef>
                          <a:spcPts val="0"/>
                        </a:spcBef>
                        <a:spcAft>
                          <a:spcPts val="0"/>
                        </a:spcAft>
                        <a:buSzPts val="1200"/>
                        <a:buChar char="-"/>
                      </a:pP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session_destroy()</a:t>
                      </a:r>
                      <a:endParaRPr sz="120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1200"/>
                        <a:t>10</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Improper validation upload section</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Validation form </a:t>
                      </a:r>
                      <a:endParaRPr sz="1200"/>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200"/>
                        <a:t>11</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File inclusion attack</a:t>
                      </a:r>
                      <a:endParaRPr sz="1200"/>
                    </a:p>
                  </a:txBody>
                  <a:tcPr marL="63500" marR="63500" marT="63500" marB="63500"/>
                </a:tc>
                <a:tc>
                  <a:txBody>
                    <a:bodyPr/>
                    <a:lstStyle/>
                    <a:p>
                      <a:pPr marL="0" lvl="0" indent="0" algn="l" rtl="0">
                        <a:spcBef>
                          <a:spcPts val="0"/>
                        </a:spcBef>
                        <a:spcAft>
                          <a:spcPts val="0"/>
                        </a:spcAft>
                        <a:buNone/>
                      </a:pPr>
                      <a:r>
                        <a:rPr lang="en-US" sz="1200"/>
                        <a:t>not success</a:t>
                      </a:r>
                      <a:endParaRPr sz="1200"/>
                    </a:p>
                  </a:txBody>
                  <a:tcPr marL="63500" marR="63500" marT="63500" marB="63500"/>
                </a:tc>
                <a:tc>
                  <a:txBody>
                    <a:bodyPr/>
                    <a:lstStyle/>
                    <a:p>
                      <a:pPr marL="457200" lvl="0" indent="-304800" algn="l" rtl="0">
                        <a:lnSpc>
                          <a:spcPct val="115000"/>
                        </a:lnSpc>
                        <a:spcBef>
                          <a:spcPts val="0"/>
                        </a:spcBef>
                        <a:spcAft>
                          <a:spcPts val="0"/>
                        </a:spcAft>
                        <a:buSzPts val="1200"/>
                        <a:buChar char="-"/>
                      </a:pPr>
                      <a:endParaRPr sz="1200"/>
                    </a:p>
                  </a:txBody>
                  <a:tcPr marL="63500" marR="63500" marT="63500" marB="63500"/>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200"/>
                        <a:t>12</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Showing of Apache Version and OS Identity</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ServerSignature Off</a:t>
                      </a:r>
                      <a:endParaRPr sz="1200"/>
                    </a:p>
                    <a:p>
                      <a:pPr marL="0" lvl="0" indent="0" algn="l" rtl="0">
                        <a:lnSpc>
                          <a:spcPct val="115000"/>
                        </a:lnSpc>
                        <a:spcBef>
                          <a:spcPts val="0"/>
                        </a:spcBef>
                        <a:spcAft>
                          <a:spcPts val="0"/>
                        </a:spcAft>
                        <a:buNone/>
                      </a:pPr>
                      <a:r>
                        <a:rPr lang="en-US" sz="1200"/>
                        <a:t>ServerTokens Prod</a:t>
                      </a:r>
                      <a:endParaRPr sz="1200"/>
                    </a:p>
                  </a:txBody>
                  <a:tcPr marL="63500" marR="63500" marT="63500" marB="63500"/>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1200"/>
                        <a:t>13</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Web server directory listing</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Using Options directive </a:t>
                      </a:r>
                      <a:endParaRPr sz="1200"/>
                    </a:p>
                  </a:txBody>
                  <a:tcPr marL="63500" marR="63500" marT="63500" marB="63500"/>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US" sz="1200"/>
                        <a:t>14</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Implementation of mod security</a:t>
                      </a:r>
                      <a:endParaRPr sz="1200"/>
                    </a:p>
                  </a:txBody>
                  <a:tcPr marL="63500" marR="63500" marT="63500" marB="63500"/>
                </a:tc>
                <a:tc>
                  <a:txBody>
                    <a:bodyPr/>
                    <a:lstStyle/>
                    <a:p>
                      <a:pPr marL="457200" lvl="0" indent="-304800" algn="l" rtl="0">
                        <a:spcBef>
                          <a:spcPts val="0"/>
                        </a:spcBef>
                        <a:spcAft>
                          <a:spcPts val="0"/>
                        </a:spcAft>
                        <a:buSzPts val="1200"/>
                        <a:buChar char="-"/>
                      </a:pPr>
                      <a:endParaRPr sz="1200"/>
                    </a:p>
                  </a:txBody>
                  <a:tcPr marL="63500" marR="63500" marT="63500" marB="63500"/>
                </a:tc>
                <a:tc>
                  <a:txBody>
                    <a:bodyPr/>
                    <a:lstStyle/>
                    <a:p>
                      <a:pPr marL="0" lvl="0" indent="0" algn="l" rtl="0">
                        <a:lnSpc>
                          <a:spcPct val="115000"/>
                        </a:lnSpc>
                        <a:spcBef>
                          <a:spcPts val="0"/>
                        </a:spcBef>
                        <a:spcAft>
                          <a:spcPts val="0"/>
                        </a:spcAft>
                        <a:buNone/>
                      </a:pPr>
                      <a:r>
                        <a:rPr lang="en-US" sz="1200"/>
                        <a:t>Mod security </a:t>
                      </a:r>
                      <a:endParaRPr sz="1200"/>
                    </a:p>
                  </a:txBody>
                  <a:tcPr marL="63500" marR="63500" marT="63500" marB="63500"/>
                </a:tc>
                <a:extLst>
                  <a:ext uri="{0D108BD9-81ED-4DB2-BD59-A6C34878D82A}">
                    <a16:rowId xmlns:a16="http://schemas.microsoft.com/office/drawing/2014/main" val="10007"/>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e4773046ac_1_78"/>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Security(‘cont)</a:t>
            </a:r>
            <a:endParaRPr/>
          </a:p>
        </p:txBody>
      </p:sp>
      <p:sp>
        <p:nvSpPr>
          <p:cNvPr id="413" name="Google Shape;413;ge4773046ac_1_78"/>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Web security (Zi Rui)</a:t>
            </a:r>
            <a:endParaRPr sz="2100" b="1" u="sng"/>
          </a:p>
          <a:p>
            <a:pPr marL="0" lvl="0" indent="0" algn="l" rtl="0">
              <a:spcBef>
                <a:spcPts val="480"/>
              </a:spcBef>
              <a:spcAft>
                <a:spcPts val="0"/>
              </a:spcAft>
              <a:buNone/>
            </a:pPr>
            <a:endParaRPr/>
          </a:p>
        </p:txBody>
      </p:sp>
      <p:graphicFrame>
        <p:nvGraphicFramePr>
          <p:cNvPr id="414" name="Google Shape;414;ge4773046ac_1_78"/>
          <p:cNvGraphicFramePr/>
          <p:nvPr/>
        </p:nvGraphicFramePr>
        <p:xfrm>
          <a:off x="375025" y="2467000"/>
          <a:ext cx="8393925" cy="3149667"/>
        </p:xfrm>
        <a:graphic>
          <a:graphicData uri="http://schemas.openxmlformats.org/drawingml/2006/table">
            <a:tbl>
              <a:tblPr>
                <a:noFill/>
                <a:tableStyleId>{6D9F6B3A-761E-4C26-8F12-4E5379B7B23A}</a:tableStyleId>
              </a:tblPr>
              <a:tblGrid>
                <a:gridCol w="538075">
                  <a:extLst>
                    <a:ext uri="{9D8B030D-6E8A-4147-A177-3AD203B41FA5}">
                      <a16:colId xmlns:a16="http://schemas.microsoft.com/office/drawing/2014/main" val="20000"/>
                    </a:ext>
                  </a:extLst>
                </a:gridCol>
                <a:gridCol w="2730725">
                  <a:extLst>
                    <a:ext uri="{9D8B030D-6E8A-4147-A177-3AD203B41FA5}">
                      <a16:colId xmlns:a16="http://schemas.microsoft.com/office/drawing/2014/main" val="20001"/>
                    </a:ext>
                  </a:extLst>
                </a:gridCol>
                <a:gridCol w="2246450">
                  <a:extLst>
                    <a:ext uri="{9D8B030D-6E8A-4147-A177-3AD203B41FA5}">
                      <a16:colId xmlns:a16="http://schemas.microsoft.com/office/drawing/2014/main" val="20002"/>
                    </a:ext>
                  </a:extLst>
                </a:gridCol>
                <a:gridCol w="287867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1200" b="1"/>
                        <a:t>No</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Attack done/ Vulnerability found  </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Outcome (success/not success) </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t>Mitigation(s)</a:t>
                      </a:r>
                      <a:endParaRPr sz="1200"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200"/>
                        <a:t>15</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US" sz="1200"/>
                        <a:t>Unnecessary HTTP request</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t>success</a:t>
                      </a:r>
                      <a:endParaRPr sz="1200"/>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US" sz="1200"/>
                        <a:t>LimitRequestBody</a:t>
                      </a:r>
                      <a:endParaRPr sz="1200"/>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t>16</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Trace HTTP request </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TraceEnable off</a:t>
                      </a:r>
                      <a:endParaRPr sz="120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1200"/>
                        <a:t>17</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Command injection attack </a:t>
                      </a:r>
                      <a:endParaRPr sz="1200"/>
                    </a:p>
                  </a:txBody>
                  <a:tcPr marL="63500" marR="63500" marT="63500" marB="63500"/>
                </a:tc>
                <a:tc>
                  <a:txBody>
                    <a:bodyPr/>
                    <a:lstStyle/>
                    <a:p>
                      <a:pPr marL="0" lvl="0" indent="0" algn="l" rtl="0">
                        <a:spcBef>
                          <a:spcPts val="0"/>
                        </a:spcBef>
                        <a:spcAft>
                          <a:spcPts val="0"/>
                        </a:spcAft>
                        <a:buNone/>
                      </a:pPr>
                      <a:r>
                        <a:rPr lang="en-US" sz="1200"/>
                        <a:t>Not success</a:t>
                      </a:r>
                      <a:endParaRPr sz="1200"/>
                    </a:p>
                  </a:txBody>
                  <a:tcPr marL="63500" marR="63500" marT="63500" marB="63500"/>
                </a:tc>
                <a:tc>
                  <a:txBody>
                    <a:bodyPr/>
                    <a:lstStyle/>
                    <a:p>
                      <a:pPr marL="457200" lvl="0" indent="-304800" algn="l" rtl="0">
                        <a:lnSpc>
                          <a:spcPct val="115000"/>
                        </a:lnSpc>
                        <a:spcBef>
                          <a:spcPts val="0"/>
                        </a:spcBef>
                        <a:spcAft>
                          <a:spcPts val="0"/>
                        </a:spcAft>
                        <a:buSzPts val="1200"/>
                        <a:buChar char="-"/>
                      </a:pPr>
                      <a:endParaRPr sz="1200"/>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200"/>
                        <a:t>18</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Separate database and web server interfaces</a:t>
                      </a:r>
                      <a:endParaRPr sz="1200"/>
                    </a:p>
                  </a:txBody>
                  <a:tcPr marL="63500" marR="63500" marT="63500" marB="63500"/>
                </a:tc>
                <a:tc>
                  <a:txBody>
                    <a:bodyPr/>
                    <a:lstStyle/>
                    <a:p>
                      <a:pPr marL="457200" lvl="0" indent="-304800" algn="l" rtl="0">
                        <a:spcBef>
                          <a:spcPts val="0"/>
                        </a:spcBef>
                        <a:spcAft>
                          <a:spcPts val="0"/>
                        </a:spcAft>
                        <a:buSzPts val="1200"/>
                        <a:buChar char="-"/>
                      </a:pPr>
                      <a:endParaRPr sz="1200"/>
                    </a:p>
                  </a:txBody>
                  <a:tcPr marL="63500" marR="63500" marT="63500" marB="63500"/>
                </a:tc>
                <a:tc>
                  <a:txBody>
                    <a:bodyPr/>
                    <a:lstStyle/>
                    <a:p>
                      <a:pPr marL="0" lvl="0" indent="0" algn="l" rtl="0">
                        <a:lnSpc>
                          <a:spcPct val="115000"/>
                        </a:lnSpc>
                        <a:spcBef>
                          <a:spcPts val="0"/>
                        </a:spcBef>
                        <a:spcAft>
                          <a:spcPts val="0"/>
                        </a:spcAft>
                        <a:buNone/>
                      </a:pPr>
                      <a:r>
                        <a:rPr lang="en-US" sz="1200"/>
                        <a:t>Using private and public network/zone in AWS</a:t>
                      </a:r>
                      <a:endParaRPr sz="1200"/>
                    </a:p>
                  </a:txBody>
                  <a:tcPr marL="63500" marR="63500" marT="63500" marB="63500"/>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200"/>
                        <a:t>19</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Exposed PHP version </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expose_php = Off </a:t>
                      </a:r>
                      <a:endParaRPr sz="1200"/>
                    </a:p>
                  </a:txBody>
                  <a:tcPr marL="63500" marR="63500" marT="63500" marB="63500"/>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1200"/>
                        <a:t>20</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Redirect all traffic to pass through cloudflare</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Change the security group in AWS</a:t>
                      </a:r>
                      <a:endParaRPr sz="1200"/>
                    </a:p>
                  </a:txBody>
                  <a:tcPr marL="63500" marR="63500" marT="63500" marB="63500"/>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US" sz="1200"/>
                        <a:t>21</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Disable older version of TLS</a:t>
                      </a:r>
                      <a:endParaRPr sz="1200"/>
                    </a:p>
                  </a:txBody>
                  <a:tcPr marL="63500" marR="63500" marT="63500" marB="63500"/>
                </a:tc>
                <a:tc>
                  <a:txBody>
                    <a:bodyPr/>
                    <a:lstStyle/>
                    <a:p>
                      <a:pPr marL="0" lvl="0" indent="0" algn="l" rtl="0">
                        <a:spcBef>
                          <a:spcPts val="0"/>
                        </a:spcBef>
                        <a:spcAft>
                          <a:spcPts val="0"/>
                        </a:spcAft>
                        <a:buNone/>
                      </a:pPr>
                      <a:r>
                        <a:rPr lang="en-US" sz="1200"/>
                        <a:t>success</a:t>
                      </a:r>
                      <a:endParaRPr sz="1200"/>
                    </a:p>
                  </a:txBody>
                  <a:tcPr marL="63500" marR="63500" marT="63500" marB="63500"/>
                </a:tc>
                <a:tc>
                  <a:txBody>
                    <a:bodyPr/>
                    <a:lstStyle/>
                    <a:p>
                      <a:pPr marL="0" lvl="0" indent="0" algn="l" rtl="0">
                        <a:lnSpc>
                          <a:spcPct val="115000"/>
                        </a:lnSpc>
                        <a:spcBef>
                          <a:spcPts val="0"/>
                        </a:spcBef>
                        <a:spcAft>
                          <a:spcPts val="0"/>
                        </a:spcAft>
                        <a:buNone/>
                      </a:pPr>
                      <a:r>
                        <a:rPr lang="en-US" sz="1200"/>
                        <a:t>Edit the TLS setting in cloudflare.</a:t>
                      </a:r>
                      <a:endParaRPr sz="1200"/>
                    </a:p>
                  </a:txBody>
                  <a:tcPr marL="63500" marR="63500" marT="63500" marB="63500"/>
                </a:tc>
                <a:extLst>
                  <a:ext uri="{0D108BD9-81ED-4DB2-BD59-A6C34878D82A}">
                    <a16:rowId xmlns:a16="http://schemas.microsoft.com/office/drawing/2014/main" val="1000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Project Specification</a:t>
            </a:r>
            <a:endParaRPr/>
          </a:p>
        </p:txBody>
      </p:sp>
      <p:sp>
        <p:nvSpPr>
          <p:cNvPr id="120" name="Google Shape;120;p3"/>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457200" lvl="0" indent="-419100" algn="l" rtl="0">
              <a:lnSpc>
                <a:spcPct val="100000"/>
              </a:lnSpc>
              <a:spcBef>
                <a:spcPts val="480"/>
              </a:spcBef>
              <a:spcAft>
                <a:spcPts val="0"/>
              </a:spcAft>
              <a:buClr>
                <a:schemeClr val="dk1"/>
              </a:buClr>
              <a:buSzPts val="1800"/>
              <a:buChar char="•"/>
            </a:pPr>
            <a:r>
              <a:rPr lang="en-US" sz="1800" i="1"/>
              <a:t>Deploy a Virtual Private Cloud (VPC); </a:t>
            </a:r>
            <a:r>
              <a:rPr lang="en-US" sz="1200">
                <a:solidFill>
                  <a:srgbClr val="202124"/>
                </a:solidFill>
                <a:highlight>
                  <a:srgbClr val="FFFFFF"/>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Design and deploy a 2 tiers architecture on Cloud (Web-App Tier and DB Tier); </a:t>
            </a:r>
            <a:r>
              <a:rPr lang="en-US" sz="1200">
                <a:solidFill>
                  <a:srgbClr val="202124"/>
                </a:solidFill>
                <a:highlight>
                  <a:srgbClr val="FFFFFF"/>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Web-App tier uses apache web server and PHP application while Database tier uses MySQL. Use XAMPP software for the various tiers. </a:t>
            </a:r>
            <a:r>
              <a:rPr lang="en-US" sz="1200">
                <a:solidFill>
                  <a:srgbClr val="202124"/>
                </a:solidFill>
                <a:highlight>
                  <a:srgbClr val="FFFFFF"/>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Encrypt data in transit (using HTTPS) and data at rest; </a:t>
            </a:r>
            <a:r>
              <a:rPr lang="en-US" sz="1200">
                <a:solidFill>
                  <a:srgbClr val="202124"/>
                </a:solidFill>
                <a:highlight>
                  <a:schemeClr val="lt1"/>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Set up the necessary security groups and IAM groups/users/roles; </a:t>
            </a:r>
            <a:r>
              <a:rPr lang="en-US" sz="1200">
                <a:solidFill>
                  <a:srgbClr val="202124"/>
                </a:solidFill>
                <a:highlight>
                  <a:schemeClr val="lt1"/>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Deploy auto-scaling for Web-App tier; </a:t>
            </a:r>
            <a:r>
              <a:rPr lang="en-US" sz="1200">
                <a:solidFill>
                  <a:srgbClr val="202124"/>
                </a:solidFill>
                <a:highlight>
                  <a:schemeClr val="lt1"/>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Develop a simple web service where read and write to the database are applicable; </a:t>
            </a:r>
            <a:r>
              <a:rPr lang="en-US" sz="1200">
                <a:solidFill>
                  <a:srgbClr val="202124"/>
                </a:solidFill>
                <a:highlight>
                  <a:srgbClr val="FFFFFF"/>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Backup and restoration of MySQL database using manual snapshot for Elastic Block Store (EBS); Store the EBS snapshot on AWS Simple Storage Service (S3).</a:t>
            </a:r>
            <a:r>
              <a:rPr lang="en-US" sz="1200">
                <a:solidFill>
                  <a:srgbClr val="202124"/>
                </a:solidFill>
                <a:highlight>
                  <a:schemeClr val="lt1"/>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a:t>Use AWS CloudTrail to monitor activities in the VPC. </a:t>
            </a:r>
            <a:r>
              <a:rPr lang="en-US" sz="1200">
                <a:solidFill>
                  <a:srgbClr val="202124"/>
                </a:solidFill>
                <a:highlight>
                  <a:schemeClr val="lt1"/>
                </a:highlight>
                <a:latin typeface="Arial"/>
                <a:ea typeface="Arial"/>
                <a:cs typeface="Arial"/>
                <a:sym typeface="Arial"/>
              </a:rPr>
              <a:t>✔️</a:t>
            </a:r>
            <a:endParaRPr sz="1800" i="1"/>
          </a:p>
          <a:p>
            <a:pPr marL="457200" lvl="0" indent="-419100" algn="l" rtl="0">
              <a:lnSpc>
                <a:spcPct val="100000"/>
              </a:lnSpc>
              <a:spcBef>
                <a:spcPts val="480"/>
              </a:spcBef>
              <a:spcAft>
                <a:spcPts val="0"/>
              </a:spcAft>
              <a:buSzPts val="1800"/>
              <a:buChar char="•"/>
            </a:pPr>
            <a:r>
              <a:rPr lang="en-US" sz="1800" i="1" strike="sngStrike"/>
              <a:t>Use AWS Security Hub to secure the cloud infrastructure. </a:t>
            </a:r>
            <a:endParaRPr sz="1800" i="1" strike="sngStrik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e4773046ac_1_8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Security(‘cont)</a:t>
            </a:r>
            <a:endParaRPr/>
          </a:p>
        </p:txBody>
      </p:sp>
      <p:sp>
        <p:nvSpPr>
          <p:cNvPr id="421" name="Google Shape;421;ge4773046ac_1_87"/>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13.</a:t>
            </a:r>
            <a:r>
              <a:rPr lang="en-US" sz="2100" b="1"/>
              <a:t> </a:t>
            </a:r>
            <a:r>
              <a:rPr lang="en-US" sz="2100" b="1" u="sng"/>
              <a:t>CloudFlare</a:t>
            </a:r>
            <a:endParaRPr sz="2100" b="1" u="sng"/>
          </a:p>
          <a:p>
            <a:pPr marL="0" lvl="0" indent="0" algn="l" rtl="0">
              <a:spcBef>
                <a:spcPts val="480"/>
              </a:spcBef>
              <a:spcAft>
                <a:spcPts val="0"/>
              </a:spcAft>
              <a:buNone/>
            </a:pPr>
            <a:endParaRPr/>
          </a:p>
        </p:txBody>
      </p:sp>
      <p:pic>
        <p:nvPicPr>
          <p:cNvPr id="422" name="Google Shape;422;ge4773046ac_1_87"/>
          <p:cNvPicPr preferRelativeResize="0"/>
          <p:nvPr/>
        </p:nvPicPr>
        <p:blipFill>
          <a:blip r:embed="rId3">
            <a:alphaModFix/>
          </a:blip>
          <a:stretch>
            <a:fillRect/>
          </a:stretch>
        </p:blipFill>
        <p:spPr>
          <a:xfrm>
            <a:off x="173025" y="2185988"/>
            <a:ext cx="5734050" cy="2486025"/>
          </a:xfrm>
          <a:prstGeom prst="rect">
            <a:avLst/>
          </a:prstGeom>
          <a:noFill/>
          <a:ln>
            <a:noFill/>
          </a:ln>
        </p:spPr>
      </p:pic>
      <p:pic>
        <p:nvPicPr>
          <p:cNvPr id="423" name="Google Shape;423;ge4773046ac_1_87"/>
          <p:cNvPicPr preferRelativeResize="0"/>
          <p:nvPr/>
        </p:nvPicPr>
        <p:blipFill>
          <a:blip r:embed="rId4">
            <a:alphaModFix/>
          </a:blip>
          <a:stretch>
            <a:fillRect/>
          </a:stretch>
        </p:blipFill>
        <p:spPr>
          <a:xfrm>
            <a:off x="3153275" y="3937625"/>
            <a:ext cx="5734050" cy="2790825"/>
          </a:xfrm>
          <a:prstGeom prst="rect">
            <a:avLst/>
          </a:prstGeom>
          <a:noFill/>
          <a:ln>
            <a:noFill/>
          </a:ln>
        </p:spPr>
      </p:pic>
      <p:sp>
        <p:nvSpPr>
          <p:cNvPr id="424" name="Google Shape;424;ge4773046ac_1_87"/>
          <p:cNvSpPr txBox="1">
            <a:spLocks noGrp="1"/>
          </p:cNvSpPr>
          <p:nvPr>
            <p:ph type="body" idx="1"/>
          </p:nvPr>
        </p:nvSpPr>
        <p:spPr>
          <a:xfrm>
            <a:off x="665600" y="4761925"/>
            <a:ext cx="3063900" cy="1596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1900">
                <a:solidFill>
                  <a:srgbClr val="202124"/>
                </a:solidFill>
              </a:rPr>
              <a:t>CloudFlare offers a various range of protections such as SQL injection, Identity theft, DoS/DDoS protection </a:t>
            </a:r>
            <a:endParaRPr sz="1900">
              <a:solidFill>
                <a:srgbClr val="202124"/>
              </a:solidFill>
            </a:endParaRPr>
          </a:p>
        </p:txBody>
      </p:sp>
      <p:sp>
        <p:nvSpPr>
          <p:cNvPr id="425" name="Google Shape;425;ge4773046ac_1_87"/>
          <p:cNvSpPr txBox="1"/>
          <p:nvPr/>
        </p:nvSpPr>
        <p:spPr>
          <a:xfrm>
            <a:off x="6186425" y="2186000"/>
            <a:ext cx="2700900" cy="13545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Clr>
                <a:srgbClr val="000000"/>
              </a:buClr>
              <a:buSzPts val="2400"/>
              <a:buFont typeface="Arial"/>
              <a:buNone/>
            </a:pPr>
            <a:r>
              <a:rPr lang="en-US" sz="1900">
                <a:solidFill>
                  <a:srgbClr val="202124"/>
                </a:solidFill>
                <a:latin typeface="Lato"/>
                <a:ea typeface="Lato"/>
                <a:cs typeface="Lato"/>
                <a:sym typeface="Lato"/>
              </a:rPr>
              <a:t>It even helps to improve the site performance and speed up loading time</a:t>
            </a:r>
            <a:endParaRPr sz="19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e7162fa388_0_268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CloudFlare Summary network diagram </a:t>
            </a:r>
            <a:endParaRPr/>
          </a:p>
        </p:txBody>
      </p:sp>
      <p:pic>
        <p:nvPicPr>
          <p:cNvPr id="432" name="Google Shape;432;ge7162fa388_0_2681"/>
          <p:cNvPicPr preferRelativeResize="0"/>
          <p:nvPr/>
        </p:nvPicPr>
        <p:blipFill>
          <a:blip r:embed="rId3">
            <a:alphaModFix/>
          </a:blip>
          <a:stretch>
            <a:fillRect/>
          </a:stretch>
        </p:blipFill>
        <p:spPr>
          <a:xfrm>
            <a:off x="235738" y="2236625"/>
            <a:ext cx="8672525" cy="2996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e4773046ac_1_10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Ensure HTTPs from client to CloudFlare</a:t>
            </a:r>
            <a:endParaRPr/>
          </a:p>
        </p:txBody>
      </p:sp>
      <p:pic>
        <p:nvPicPr>
          <p:cNvPr id="439" name="Google Shape;439;ge4773046ac_1_100"/>
          <p:cNvPicPr preferRelativeResize="0"/>
          <p:nvPr/>
        </p:nvPicPr>
        <p:blipFill>
          <a:blip r:embed="rId3">
            <a:alphaModFix/>
          </a:blip>
          <a:stretch>
            <a:fillRect/>
          </a:stretch>
        </p:blipFill>
        <p:spPr>
          <a:xfrm>
            <a:off x="193675" y="1651000"/>
            <a:ext cx="5734050" cy="2562225"/>
          </a:xfrm>
          <a:prstGeom prst="rect">
            <a:avLst/>
          </a:prstGeom>
          <a:noFill/>
          <a:ln>
            <a:noFill/>
          </a:ln>
        </p:spPr>
      </p:pic>
      <p:pic>
        <p:nvPicPr>
          <p:cNvPr id="440" name="Google Shape;440;ge4773046ac_1_100"/>
          <p:cNvPicPr preferRelativeResize="0"/>
          <p:nvPr/>
        </p:nvPicPr>
        <p:blipFill>
          <a:blip r:embed="rId4">
            <a:alphaModFix/>
          </a:blip>
          <a:stretch>
            <a:fillRect/>
          </a:stretch>
        </p:blipFill>
        <p:spPr>
          <a:xfrm>
            <a:off x="3305700" y="3986175"/>
            <a:ext cx="5734050" cy="2562225"/>
          </a:xfrm>
          <a:prstGeom prst="rect">
            <a:avLst/>
          </a:prstGeom>
          <a:noFill/>
          <a:ln>
            <a:noFill/>
          </a:ln>
        </p:spPr>
      </p:pic>
      <p:pic>
        <p:nvPicPr>
          <p:cNvPr id="441" name="Google Shape;441;ge4773046ac_1_100"/>
          <p:cNvPicPr preferRelativeResize="0"/>
          <p:nvPr/>
        </p:nvPicPr>
        <p:blipFill>
          <a:blip r:embed="rId5">
            <a:alphaModFix/>
          </a:blip>
          <a:stretch>
            <a:fillRect/>
          </a:stretch>
        </p:blipFill>
        <p:spPr>
          <a:xfrm>
            <a:off x="665600" y="4586250"/>
            <a:ext cx="4038600" cy="196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b84698eac4_0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 (‘cont)</a:t>
            </a:r>
            <a:endParaRPr/>
          </a:p>
        </p:txBody>
      </p:sp>
      <p:sp>
        <p:nvSpPr>
          <p:cNvPr id="448" name="Google Shape;448;gb84698eac4_0_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14. </a:t>
            </a:r>
            <a:r>
              <a:rPr lang="en-US" sz="2100" b="1" u="sng"/>
              <a:t>Google Authenticator</a:t>
            </a:r>
            <a:endParaRPr sz="2100" b="1" u="sng"/>
          </a:p>
          <a:p>
            <a:pPr marL="0" lvl="0" indent="0" algn="l" rtl="0">
              <a:spcBef>
                <a:spcPts val="480"/>
              </a:spcBef>
              <a:spcAft>
                <a:spcPts val="0"/>
              </a:spcAft>
              <a:buNone/>
            </a:pPr>
            <a:endParaRPr/>
          </a:p>
        </p:txBody>
      </p:sp>
      <p:pic>
        <p:nvPicPr>
          <p:cNvPr id="449" name="Google Shape;449;gb84698eac4_0_0"/>
          <p:cNvPicPr preferRelativeResize="0"/>
          <p:nvPr/>
        </p:nvPicPr>
        <p:blipFill>
          <a:blip r:embed="rId3">
            <a:alphaModFix/>
          </a:blip>
          <a:stretch>
            <a:fillRect/>
          </a:stretch>
        </p:blipFill>
        <p:spPr>
          <a:xfrm>
            <a:off x="400100" y="2278425"/>
            <a:ext cx="3105150" cy="2809875"/>
          </a:xfrm>
          <a:prstGeom prst="rect">
            <a:avLst/>
          </a:prstGeom>
          <a:noFill/>
          <a:ln>
            <a:noFill/>
          </a:ln>
        </p:spPr>
      </p:pic>
      <p:pic>
        <p:nvPicPr>
          <p:cNvPr id="450" name="Google Shape;450;gb84698eac4_0_0"/>
          <p:cNvPicPr preferRelativeResize="0"/>
          <p:nvPr/>
        </p:nvPicPr>
        <p:blipFill>
          <a:blip r:embed="rId4">
            <a:alphaModFix/>
          </a:blip>
          <a:stretch>
            <a:fillRect/>
          </a:stretch>
        </p:blipFill>
        <p:spPr>
          <a:xfrm>
            <a:off x="3986975" y="2638488"/>
            <a:ext cx="1400175" cy="2486025"/>
          </a:xfrm>
          <a:prstGeom prst="rect">
            <a:avLst/>
          </a:prstGeom>
          <a:noFill/>
          <a:ln>
            <a:noFill/>
          </a:ln>
        </p:spPr>
      </p:pic>
      <p:cxnSp>
        <p:nvCxnSpPr>
          <p:cNvPr id="451" name="Google Shape;451;gb84698eac4_0_0"/>
          <p:cNvCxnSpPr>
            <a:endCxn id="450" idx="1"/>
          </p:cNvCxnSpPr>
          <p:nvPr/>
        </p:nvCxnSpPr>
        <p:spPr>
          <a:xfrm>
            <a:off x="2414675" y="3443200"/>
            <a:ext cx="1572300" cy="438300"/>
          </a:xfrm>
          <a:prstGeom prst="straightConnector1">
            <a:avLst/>
          </a:prstGeom>
          <a:noFill/>
          <a:ln w="9525" cap="flat" cmpd="sng">
            <a:solidFill>
              <a:schemeClr val="dk2"/>
            </a:solidFill>
            <a:prstDash val="solid"/>
            <a:round/>
            <a:headEnd type="none" w="med" len="med"/>
            <a:tailEnd type="triangle" w="med" len="med"/>
          </a:ln>
        </p:spPr>
      </p:cxnSp>
      <p:sp>
        <p:nvSpPr>
          <p:cNvPr id="452" name="Google Shape;452;gb84698eac4_0_0"/>
          <p:cNvSpPr txBox="1">
            <a:spLocks noGrp="1"/>
          </p:cNvSpPr>
          <p:nvPr>
            <p:ph type="body" idx="1"/>
          </p:nvPr>
        </p:nvSpPr>
        <p:spPr>
          <a:xfrm>
            <a:off x="5868875" y="1814500"/>
            <a:ext cx="2862300" cy="445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sz="2100"/>
              <a:t>→ Implement a OTP QR code which change every pin (not a static QR code)</a:t>
            </a:r>
            <a:endParaRPr sz="2100"/>
          </a:p>
          <a:p>
            <a:pPr marL="0" lvl="0" indent="0" algn="l" rtl="0">
              <a:lnSpc>
                <a:spcPct val="100000"/>
              </a:lnSpc>
              <a:spcBef>
                <a:spcPts val="480"/>
              </a:spcBef>
              <a:spcAft>
                <a:spcPts val="0"/>
              </a:spcAft>
              <a:buSzPts val="2400"/>
              <a:buNone/>
            </a:pPr>
            <a:endParaRPr sz="2100"/>
          </a:p>
          <a:p>
            <a:pPr marL="0" lvl="0" indent="0" algn="l" rtl="0">
              <a:lnSpc>
                <a:spcPct val="100000"/>
              </a:lnSpc>
              <a:spcBef>
                <a:spcPts val="480"/>
              </a:spcBef>
              <a:spcAft>
                <a:spcPts val="0"/>
              </a:spcAft>
              <a:buSzPts val="2400"/>
              <a:buNone/>
            </a:pPr>
            <a:r>
              <a:rPr lang="en-US" sz="2100"/>
              <a:t>→ User need to download the google authenticator to use the function</a:t>
            </a:r>
            <a:endParaRPr sz="2100"/>
          </a:p>
          <a:p>
            <a:pPr marL="0" lvl="0" indent="0" algn="l" rtl="0">
              <a:lnSpc>
                <a:spcPct val="100000"/>
              </a:lnSpc>
              <a:spcBef>
                <a:spcPts val="480"/>
              </a:spcBef>
              <a:spcAft>
                <a:spcPts val="0"/>
              </a:spcAft>
              <a:buSzPts val="2400"/>
              <a:buNone/>
            </a:pPr>
            <a:endParaRPr sz="2100"/>
          </a:p>
          <a:p>
            <a:pPr marL="0" lvl="0" indent="0" algn="l" rtl="0">
              <a:lnSpc>
                <a:spcPct val="100000"/>
              </a:lnSpc>
              <a:spcBef>
                <a:spcPts val="480"/>
              </a:spcBef>
              <a:spcAft>
                <a:spcPts val="0"/>
              </a:spcAft>
              <a:buSzPts val="2400"/>
              <a:buNone/>
            </a:pPr>
            <a:r>
              <a:rPr lang="en-US" sz="2100"/>
              <a:t>→ Was motivated by OTP send via gmail account</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b84698eac4_0_16"/>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 (‘cont)</a:t>
            </a:r>
            <a:endParaRPr/>
          </a:p>
        </p:txBody>
      </p:sp>
      <p:sp>
        <p:nvSpPr>
          <p:cNvPr id="459" name="Google Shape;459;gb84698eac4_0_16"/>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15.</a:t>
            </a:r>
            <a:r>
              <a:rPr lang="en-US" sz="2100" b="1"/>
              <a:t> </a:t>
            </a:r>
            <a:r>
              <a:rPr lang="en-US" sz="2100" b="1" u="sng"/>
              <a:t>Rest Encryption (Database encryption)</a:t>
            </a:r>
            <a:endParaRPr sz="2100" b="1" u="sng"/>
          </a:p>
          <a:p>
            <a:pPr marL="0" lvl="0" indent="0" algn="l" rtl="0">
              <a:spcBef>
                <a:spcPts val="480"/>
              </a:spcBef>
              <a:spcAft>
                <a:spcPts val="0"/>
              </a:spcAft>
              <a:buNone/>
            </a:pPr>
            <a:endParaRPr/>
          </a:p>
        </p:txBody>
      </p:sp>
      <p:pic>
        <p:nvPicPr>
          <p:cNvPr id="460" name="Google Shape;460;gb84698eac4_0_16"/>
          <p:cNvPicPr preferRelativeResize="0"/>
          <p:nvPr/>
        </p:nvPicPr>
        <p:blipFill>
          <a:blip r:embed="rId3">
            <a:alphaModFix/>
          </a:blip>
          <a:stretch>
            <a:fillRect/>
          </a:stretch>
        </p:blipFill>
        <p:spPr>
          <a:xfrm>
            <a:off x="665175" y="2212975"/>
            <a:ext cx="5734050" cy="2057400"/>
          </a:xfrm>
          <a:prstGeom prst="rect">
            <a:avLst/>
          </a:prstGeom>
          <a:noFill/>
          <a:ln>
            <a:noFill/>
          </a:ln>
        </p:spPr>
      </p:pic>
      <p:pic>
        <p:nvPicPr>
          <p:cNvPr id="461" name="Google Shape;461;gb84698eac4_0_16"/>
          <p:cNvPicPr preferRelativeResize="0"/>
          <p:nvPr/>
        </p:nvPicPr>
        <p:blipFill>
          <a:blip r:embed="rId4">
            <a:alphaModFix/>
          </a:blip>
          <a:stretch>
            <a:fillRect/>
          </a:stretch>
        </p:blipFill>
        <p:spPr>
          <a:xfrm>
            <a:off x="2386175" y="4375900"/>
            <a:ext cx="6604349" cy="1843075"/>
          </a:xfrm>
          <a:prstGeom prst="rect">
            <a:avLst/>
          </a:prstGeom>
          <a:noFill/>
          <a:ln>
            <a:noFill/>
          </a:ln>
        </p:spPr>
      </p:pic>
      <p:sp>
        <p:nvSpPr>
          <p:cNvPr id="462" name="Google Shape;462;gb84698eac4_0_16"/>
          <p:cNvSpPr txBox="1"/>
          <p:nvPr/>
        </p:nvSpPr>
        <p:spPr>
          <a:xfrm>
            <a:off x="6656400" y="2418175"/>
            <a:ext cx="20430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Lato"/>
                <a:ea typeface="Lato"/>
                <a:cs typeface="Lato"/>
                <a:sym typeface="Lato"/>
              </a:rPr>
              <a:t>We use innodb and plugins to encrypt our database and its tables.</a:t>
            </a:r>
            <a:endParaRPr sz="1900">
              <a:latin typeface="Lato"/>
              <a:ea typeface="Lato"/>
              <a:cs typeface="Lato"/>
              <a:sym typeface="Lato"/>
            </a:endParaRPr>
          </a:p>
        </p:txBody>
      </p:sp>
      <p:pic>
        <p:nvPicPr>
          <p:cNvPr id="463" name="Google Shape;463;gb84698eac4_0_16"/>
          <p:cNvPicPr preferRelativeResize="0"/>
          <p:nvPr/>
        </p:nvPicPr>
        <p:blipFill>
          <a:blip r:embed="rId5">
            <a:alphaModFix/>
          </a:blip>
          <a:stretch>
            <a:fillRect/>
          </a:stretch>
        </p:blipFill>
        <p:spPr>
          <a:xfrm>
            <a:off x="482650" y="5923998"/>
            <a:ext cx="5011850" cy="740950"/>
          </a:xfrm>
          <a:prstGeom prst="rect">
            <a:avLst/>
          </a:prstGeom>
          <a:noFill/>
          <a:ln>
            <a:noFill/>
          </a:ln>
        </p:spPr>
      </p:pic>
      <p:sp>
        <p:nvSpPr>
          <p:cNvPr id="464" name="Google Shape;464;gb84698eac4_0_16"/>
          <p:cNvSpPr txBox="1"/>
          <p:nvPr/>
        </p:nvSpPr>
        <p:spPr>
          <a:xfrm>
            <a:off x="343175" y="4419938"/>
            <a:ext cx="20430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Lato"/>
                <a:ea typeface="Lato"/>
                <a:cs typeface="Lato"/>
                <a:sym typeface="Lato"/>
              </a:rPr>
              <a:t>Enable key rotation periodically (below)</a:t>
            </a:r>
            <a:endParaRPr sz="19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b84698eac4_0_3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Security (‘cont)</a:t>
            </a:r>
            <a:endParaRPr/>
          </a:p>
        </p:txBody>
      </p:sp>
      <p:sp>
        <p:nvSpPr>
          <p:cNvPr id="471" name="Google Shape;471;gb84698eac4_0_30"/>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Rest Encryption (Database encryption)</a:t>
            </a:r>
            <a:endParaRPr sz="2100" b="1" u="sng"/>
          </a:p>
          <a:p>
            <a:pPr marL="0" lvl="0" indent="0" algn="l" rtl="0">
              <a:spcBef>
                <a:spcPts val="480"/>
              </a:spcBef>
              <a:spcAft>
                <a:spcPts val="0"/>
              </a:spcAft>
              <a:buNone/>
            </a:pPr>
            <a:endParaRPr/>
          </a:p>
        </p:txBody>
      </p:sp>
      <p:pic>
        <p:nvPicPr>
          <p:cNvPr id="472" name="Google Shape;472;gb84698eac4_0_30"/>
          <p:cNvPicPr preferRelativeResize="0"/>
          <p:nvPr/>
        </p:nvPicPr>
        <p:blipFill>
          <a:blip r:embed="rId3">
            <a:alphaModFix/>
          </a:blip>
          <a:stretch>
            <a:fillRect/>
          </a:stretch>
        </p:blipFill>
        <p:spPr>
          <a:xfrm>
            <a:off x="234975" y="2171700"/>
            <a:ext cx="7094675" cy="860318"/>
          </a:xfrm>
          <a:prstGeom prst="rect">
            <a:avLst/>
          </a:prstGeom>
          <a:noFill/>
          <a:ln>
            <a:noFill/>
          </a:ln>
        </p:spPr>
      </p:pic>
      <p:pic>
        <p:nvPicPr>
          <p:cNvPr id="473" name="Google Shape;473;gb84698eac4_0_30"/>
          <p:cNvPicPr preferRelativeResize="0"/>
          <p:nvPr/>
        </p:nvPicPr>
        <p:blipFill>
          <a:blip r:embed="rId4">
            <a:alphaModFix/>
          </a:blip>
          <a:stretch>
            <a:fillRect/>
          </a:stretch>
        </p:blipFill>
        <p:spPr>
          <a:xfrm>
            <a:off x="234975" y="3081338"/>
            <a:ext cx="7094672" cy="695325"/>
          </a:xfrm>
          <a:prstGeom prst="rect">
            <a:avLst/>
          </a:prstGeom>
          <a:noFill/>
          <a:ln>
            <a:noFill/>
          </a:ln>
        </p:spPr>
      </p:pic>
      <p:pic>
        <p:nvPicPr>
          <p:cNvPr id="474" name="Google Shape;474;gb84698eac4_0_30"/>
          <p:cNvPicPr preferRelativeResize="0"/>
          <p:nvPr/>
        </p:nvPicPr>
        <p:blipFill>
          <a:blip r:embed="rId5">
            <a:alphaModFix/>
          </a:blip>
          <a:stretch>
            <a:fillRect/>
          </a:stretch>
        </p:blipFill>
        <p:spPr>
          <a:xfrm>
            <a:off x="3057975" y="4234525"/>
            <a:ext cx="5734050" cy="2238375"/>
          </a:xfrm>
          <a:prstGeom prst="rect">
            <a:avLst/>
          </a:prstGeom>
          <a:noFill/>
          <a:ln>
            <a:noFill/>
          </a:ln>
        </p:spPr>
      </p:pic>
      <p:sp>
        <p:nvSpPr>
          <p:cNvPr id="475" name="Google Shape;475;gb84698eac4_0_30"/>
          <p:cNvSpPr txBox="1"/>
          <p:nvPr/>
        </p:nvSpPr>
        <p:spPr>
          <a:xfrm>
            <a:off x="386025" y="4091614"/>
            <a:ext cx="22716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Lato"/>
                <a:ea typeface="Lato"/>
                <a:cs typeface="Lato"/>
                <a:sym typeface="Lato"/>
              </a:rPr>
              <a:t>Encryption of EBS volume for the database instance</a:t>
            </a:r>
            <a:endParaRPr sz="1900">
              <a:latin typeface="Lato"/>
              <a:ea typeface="Lato"/>
              <a:cs typeface="Lato"/>
              <a:sym typeface="Lato"/>
            </a:endParaRPr>
          </a:p>
          <a:p>
            <a:pPr marL="0" lvl="0" indent="0" algn="l" rtl="0">
              <a:spcBef>
                <a:spcPts val="0"/>
              </a:spcBef>
              <a:spcAft>
                <a:spcPts val="0"/>
              </a:spcAft>
              <a:buNone/>
            </a:pPr>
            <a:endParaRPr sz="1900">
              <a:latin typeface="Lato"/>
              <a:ea typeface="Lato"/>
              <a:cs typeface="Lato"/>
              <a:sym typeface="Lato"/>
            </a:endParaRPr>
          </a:p>
          <a:p>
            <a:pPr marL="0" lvl="0" indent="0" algn="l" rtl="0">
              <a:spcBef>
                <a:spcPts val="0"/>
              </a:spcBef>
              <a:spcAft>
                <a:spcPts val="0"/>
              </a:spcAft>
              <a:buNone/>
            </a:pPr>
            <a:r>
              <a:rPr lang="en-US" sz="1900">
                <a:latin typeface="Lato"/>
                <a:ea typeface="Lato"/>
                <a:cs typeface="Lato"/>
                <a:sym typeface="Lato"/>
              </a:rPr>
              <a:t>Change from unencrypted volume to encrypted volume</a:t>
            </a:r>
            <a:endParaRPr sz="19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e47730455a_0_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Monitoring</a:t>
            </a:r>
            <a:endParaRPr/>
          </a:p>
        </p:txBody>
      </p:sp>
      <p:pic>
        <p:nvPicPr>
          <p:cNvPr id="482" name="Google Shape;482;ge47730455a_0_1"/>
          <p:cNvPicPr preferRelativeResize="0"/>
          <p:nvPr/>
        </p:nvPicPr>
        <p:blipFill>
          <a:blip r:embed="rId3">
            <a:alphaModFix/>
          </a:blip>
          <a:stretch>
            <a:fillRect/>
          </a:stretch>
        </p:blipFill>
        <p:spPr>
          <a:xfrm>
            <a:off x="921363" y="3700475"/>
            <a:ext cx="6964824" cy="2890850"/>
          </a:xfrm>
          <a:prstGeom prst="rect">
            <a:avLst/>
          </a:prstGeom>
          <a:noFill/>
          <a:ln>
            <a:noFill/>
          </a:ln>
        </p:spPr>
      </p:pic>
      <p:sp>
        <p:nvSpPr>
          <p:cNvPr id="483" name="Google Shape;483;ge47730455a_0_1"/>
          <p:cNvSpPr txBox="1">
            <a:spLocks noGrp="1"/>
          </p:cNvSpPr>
          <p:nvPr>
            <p:ph type="body" idx="1"/>
          </p:nvPr>
        </p:nvSpPr>
        <p:spPr>
          <a:xfrm>
            <a:off x="665175" y="1634050"/>
            <a:ext cx="7477200" cy="47619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16.</a:t>
            </a:r>
            <a:r>
              <a:rPr lang="en-US" sz="2100" b="1"/>
              <a:t> </a:t>
            </a:r>
            <a:r>
              <a:rPr lang="en-US" sz="2100" b="1" u="sng"/>
              <a:t>Cloudwatch</a:t>
            </a:r>
            <a:endParaRPr sz="2100" b="1" u="sng"/>
          </a:p>
          <a:p>
            <a:pPr marL="457200" lvl="0" indent="-361950" algn="l" rtl="0">
              <a:spcBef>
                <a:spcPts val="480"/>
              </a:spcBef>
              <a:spcAft>
                <a:spcPts val="0"/>
              </a:spcAft>
              <a:buSzPts val="2100"/>
              <a:buChar char="-"/>
            </a:pPr>
            <a:r>
              <a:rPr lang="en-US" sz="2100"/>
              <a:t>Targeted to Load balancer, Auto Scaling, Instances</a:t>
            </a:r>
            <a:endParaRPr sz="2100"/>
          </a:p>
          <a:p>
            <a:pPr marL="457200" lvl="0" indent="-361950" algn="l" rtl="0">
              <a:spcBef>
                <a:spcPts val="0"/>
              </a:spcBef>
              <a:spcAft>
                <a:spcPts val="0"/>
              </a:spcAft>
              <a:buSzPts val="2100"/>
              <a:buChar char="-"/>
            </a:pPr>
            <a:r>
              <a:rPr lang="en-US" sz="2100"/>
              <a:t>Monitors user connection count for user traffic</a:t>
            </a:r>
            <a:endParaRPr sz="2100"/>
          </a:p>
          <a:p>
            <a:pPr marL="457200" lvl="0" indent="-361950" algn="l" rtl="0">
              <a:spcBef>
                <a:spcPts val="0"/>
              </a:spcBef>
              <a:spcAft>
                <a:spcPts val="0"/>
              </a:spcAft>
              <a:buSzPts val="2100"/>
              <a:buChar char="-"/>
            </a:pPr>
            <a:r>
              <a:rPr lang="en-US" sz="2100"/>
              <a:t>CPU consumption monitored, ensure load can handle</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e47730455a_0_1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Monitoring (‘cont)</a:t>
            </a:r>
            <a:endParaRPr/>
          </a:p>
        </p:txBody>
      </p:sp>
      <p:pic>
        <p:nvPicPr>
          <p:cNvPr id="490" name="Google Shape;490;ge47730455a_0_11"/>
          <p:cNvPicPr preferRelativeResize="0"/>
          <p:nvPr/>
        </p:nvPicPr>
        <p:blipFill>
          <a:blip r:embed="rId3">
            <a:alphaModFix/>
          </a:blip>
          <a:stretch>
            <a:fillRect/>
          </a:stretch>
        </p:blipFill>
        <p:spPr>
          <a:xfrm>
            <a:off x="4212300" y="3614725"/>
            <a:ext cx="4431649" cy="2804225"/>
          </a:xfrm>
          <a:prstGeom prst="rect">
            <a:avLst/>
          </a:prstGeom>
          <a:noFill/>
          <a:ln>
            <a:noFill/>
          </a:ln>
        </p:spPr>
      </p:pic>
      <p:pic>
        <p:nvPicPr>
          <p:cNvPr id="491" name="Google Shape;491;ge47730455a_0_11"/>
          <p:cNvPicPr preferRelativeResize="0"/>
          <p:nvPr/>
        </p:nvPicPr>
        <p:blipFill>
          <a:blip r:embed="rId4">
            <a:alphaModFix/>
          </a:blip>
          <a:stretch>
            <a:fillRect/>
          </a:stretch>
        </p:blipFill>
        <p:spPr>
          <a:xfrm>
            <a:off x="665174" y="3462650"/>
            <a:ext cx="3028275" cy="3108375"/>
          </a:xfrm>
          <a:prstGeom prst="rect">
            <a:avLst/>
          </a:prstGeom>
          <a:noFill/>
          <a:ln>
            <a:noFill/>
          </a:ln>
        </p:spPr>
      </p:pic>
      <p:sp>
        <p:nvSpPr>
          <p:cNvPr id="492" name="Google Shape;492;ge47730455a_0_11"/>
          <p:cNvSpPr txBox="1">
            <a:spLocks noGrp="1"/>
          </p:cNvSpPr>
          <p:nvPr>
            <p:ph type="body" idx="1"/>
          </p:nvPr>
        </p:nvSpPr>
        <p:spPr>
          <a:xfrm>
            <a:off x="665175" y="1651000"/>
            <a:ext cx="77814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Cloudwatch Alarm</a:t>
            </a:r>
            <a:endParaRPr sz="2100" u="sng"/>
          </a:p>
          <a:p>
            <a:pPr marL="457200" lvl="0" indent="-361950" algn="l" rtl="0">
              <a:spcBef>
                <a:spcPts val="480"/>
              </a:spcBef>
              <a:spcAft>
                <a:spcPts val="0"/>
              </a:spcAft>
              <a:buSzPts val="2100"/>
              <a:buChar char="-"/>
            </a:pPr>
            <a:r>
              <a:rPr lang="en-US" sz="2100"/>
              <a:t>Configured alarms for targets monitored in CloudWatch</a:t>
            </a:r>
            <a:endParaRPr sz="2100"/>
          </a:p>
          <a:p>
            <a:pPr marL="457200" lvl="0" indent="-361950" algn="l" rtl="0">
              <a:spcBef>
                <a:spcPts val="0"/>
              </a:spcBef>
              <a:spcAft>
                <a:spcPts val="0"/>
              </a:spcAft>
              <a:buSzPts val="2100"/>
              <a:buChar char="-"/>
            </a:pPr>
            <a:r>
              <a:rPr lang="en-US" sz="2100"/>
              <a:t>Set threshold based of data that was collected for the dashboard</a:t>
            </a:r>
            <a:endParaRPr sz="2100"/>
          </a:p>
          <a:p>
            <a:pPr marL="457200" lvl="0" indent="-361950" algn="l" rtl="0">
              <a:spcBef>
                <a:spcPts val="0"/>
              </a:spcBef>
              <a:spcAft>
                <a:spcPts val="0"/>
              </a:spcAft>
              <a:buSzPts val="2100"/>
              <a:buChar char="-"/>
            </a:pPr>
            <a:r>
              <a:rPr lang="en-US" sz="2100"/>
              <a:t>Any alarms triggered would be notified via email</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e4773046ac_2_53"/>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Monitoring (‘cont)</a:t>
            </a:r>
            <a:endParaRPr/>
          </a:p>
        </p:txBody>
      </p:sp>
      <p:sp>
        <p:nvSpPr>
          <p:cNvPr id="499" name="Google Shape;499;ge4773046ac_2_53"/>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a:solidFill>
                  <a:schemeClr val="dk1"/>
                </a:solidFill>
              </a:rPr>
              <a:t>17.</a:t>
            </a:r>
            <a:r>
              <a:rPr lang="en-US" sz="2100" b="1"/>
              <a:t> </a:t>
            </a:r>
            <a:r>
              <a:rPr lang="en-US" sz="2100" b="1" u="sng"/>
              <a:t>CloudTrail</a:t>
            </a:r>
            <a:endParaRPr sz="2100" b="1" u="sng"/>
          </a:p>
          <a:p>
            <a:pPr marL="457200" lvl="0" indent="-361950" algn="l" rtl="0">
              <a:spcBef>
                <a:spcPts val="480"/>
              </a:spcBef>
              <a:spcAft>
                <a:spcPts val="0"/>
              </a:spcAft>
              <a:buSzPts val="2100"/>
              <a:buChar char="-"/>
            </a:pPr>
            <a:r>
              <a:rPr lang="en-US" sz="2100"/>
              <a:t>Record activities performed in the AWS and logs it.</a:t>
            </a:r>
            <a:endParaRPr sz="2100"/>
          </a:p>
          <a:p>
            <a:pPr marL="457200" lvl="0" indent="-361950" algn="l" rtl="0">
              <a:spcBef>
                <a:spcPts val="0"/>
              </a:spcBef>
              <a:spcAft>
                <a:spcPts val="0"/>
              </a:spcAft>
              <a:buSzPts val="2100"/>
              <a:buChar char="-"/>
            </a:pPr>
            <a:r>
              <a:rPr lang="en-US" sz="2100"/>
              <a:t>Logs are stored in a S3 bucket</a:t>
            </a:r>
            <a:endParaRPr sz="2100"/>
          </a:p>
          <a:p>
            <a:pPr marL="457200" lvl="0" indent="-361950" algn="l" rtl="0">
              <a:spcBef>
                <a:spcPts val="0"/>
              </a:spcBef>
              <a:spcAft>
                <a:spcPts val="0"/>
              </a:spcAft>
              <a:buSzPts val="2100"/>
              <a:buChar char="-"/>
            </a:pPr>
            <a:r>
              <a:rPr lang="en-US" sz="2100"/>
              <a:t>Log file validation enabled, all files logged are hashed</a:t>
            </a:r>
            <a:endParaRPr sz="2100"/>
          </a:p>
        </p:txBody>
      </p:sp>
      <p:pic>
        <p:nvPicPr>
          <p:cNvPr id="500" name="Google Shape;500;ge4773046ac_2_53"/>
          <p:cNvPicPr preferRelativeResize="0"/>
          <p:nvPr/>
        </p:nvPicPr>
        <p:blipFill>
          <a:blip r:embed="rId3">
            <a:alphaModFix/>
          </a:blip>
          <a:stretch>
            <a:fillRect/>
          </a:stretch>
        </p:blipFill>
        <p:spPr>
          <a:xfrm>
            <a:off x="882875" y="3429000"/>
            <a:ext cx="7346850" cy="335553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e47730455a_0_21"/>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Monitoring (‘cont)</a:t>
            </a:r>
            <a:endParaRPr/>
          </a:p>
        </p:txBody>
      </p:sp>
      <p:pic>
        <p:nvPicPr>
          <p:cNvPr id="507" name="Google Shape;507;ge47730455a_0_21"/>
          <p:cNvPicPr preferRelativeResize="0"/>
          <p:nvPr/>
        </p:nvPicPr>
        <p:blipFill>
          <a:blip r:embed="rId3">
            <a:alphaModFix/>
          </a:blip>
          <a:stretch>
            <a:fillRect/>
          </a:stretch>
        </p:blipFill>
        <p:spPr>
          <a:xfrm>
            <a:off x="976200" y="3181350"/>
            <a:ext cx="7160205" cy="3562350"/>
          </a:xfrm>
          <a:prstGeom prst="rect">
            <a:avLst/>
          </a:prstGeom>
          <a:noFill/>
          <a:ln>
            <a:noFill/>
          </a:ln>
        </p:spPr>
      </p:pic>
      <p:sp>
        <p:nvSpPr>
          <p:cNvPr id="508" name="Google Shape;508;ge47730455a_0_21"/>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b="1" u="sng"/>
              <a:t>Cloudtrail Email SNS</a:t>
            </a:r>
            <a:endParaRPr sz="2100" b="1" u="sng"/>
          </a:p>
          <a:p>
            <a:pPr marL="457200" lvl="0" indent="-361950" algn="l" rtl="0">
              <a:spcBef>
                <a:spcPts val="480"/>
              </a:spcBef>
              <a:spcAft>
                <a:spcPts val="0"/>
              </a:spcAft>
              <a:buSzPts val="2100"/>
              <a:buChar char="-"/>
            </a:pPr>
            <a:r>
              <a:rPr lang="en-US" sz="2100"/>
              <a:t>Configured for us to be notified when a new log is created</a:t>
            </a:r>
            <a:endParaRPr sz="2100"/>
          </a:p>
          <a:p>
            <a:pPr marL="457200" lvl="0" indent="-361950" algn="l" rtl="0">
              <a:spcBef>
                <a:spcPts val="0"/>
              </a:spcBef>
              <a:spcAft>
                <a:spcPts val="0"/>
              </a:spcAft>
              <a:buSzPts val="2100"/>
              <a:buChar char="-"/>
            </a:pPr>
            <a:r>
              <a:rPr lang="en-US" sz="2100"/>
              <a:t>Email subscription follows the same as CloudWatch’s.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e029db3ac8_0_0"/>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AWS architecture diagram</a:t>
            </a:r>
            <a:endParaRPr/>
          </a:p>
        </p:txBody>
      </p:sp>
      <p:pic>
        <p:nvPicPr>
          <p:cNvPr id="127" name="Google Shape;127;ge029db3ac8_0_0"/>
          <p:cNvPicPr preferRelativeResize="0"/>
          <p:nvPr/>
        </p:nvPicPr>
        <p:blipFill>
          <a:blip r:embed="rId3">
            <a:alphaModFix/>
          </a:blip>
          <a:stretch>
            <a:fillRect/>
          </a:stretch>
        </p:blipFill>
        <p:spPr>
          <a:xfrm>
            <a:off x="435050" y="1729198"/>
            <a:ext cx="8273900" cy="3757200"/>
          </a:xfrm>
          <a:prstGeom prst="rect">
            <a:avLst/>
          </a:prstGeom>
          <a:noFill/>
          <a:ln>
            <a:noFill/>
          </a:ln>
        </p:spPr>
      </p:pic>
      <p:sp>
        <p:nvSpPr>
          <p:cNvPr id="128" name="Google Shape;128;ge029db3ac8_0_0"/>
          <p:cNvSpPr txBox="1"/>
          <p:nvPr/>
        </p:nvSpPr>
        <p:spPr>
          <a:xfrm>
            <a:off x="621675" y="6019250"/>
            <a:ext cx="669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a:ea typeface="Lato"/>
                <a:cs typeface="Lato"/>
                <a:sym typeface="Lato"/>
              </a:rPr>
              <a:t>Presentation Note: Present via Image file for clarity</a:t>
            </a:r>
            <a:endParaRPr>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e4773046ac_2_5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Allocation of privileges</a:t>
            </a:r>
            <a:endParaRPr/>
          </a:p>
        </p:txBody>
      </p:sp>
      <p:sp>
        <p:nvSpPr>
          <p:cNvPr id="515" name="Google Shape;515;ge4773046ac_2_5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a:solidFill>
                  <a:schemeClr val="dk1"/>
                </a:solidFill>
              </a:rPr>
              <a:t>18. </a:t>
            </a:r>
            <a:r>
              <a:rPr lang="en-US" sz="2100" b="1" u="sng"/>
              <a:t>IAM users</a:t>
            </a:r>
            <a:endParaRPr sz="2100" b="1" u="sng"/>
          </a:p>
          <a:p>
            <a:pPr marL="0" lvl="0" indent="0" algn="l" rtl="0">
              <a:spcBef>
                <a:spcPts val="480"/>
              </a:spcBef>
              <a:spcAft>
                <a:spcPts val="0"/>
              </a:spcAft>
              <a:buNone/>
            </a:pPr>
            <a:endParaRPr sz="2100"/>
          </a:p>
        </p:txBody>
      </p:sp>
      <p:pic>
        <p:nvPicPr>
          <p:cNvPr id="516" name="Google Shape;516;ge4773046ac_2_59"/>
          <p:cNvPicPr preferRelativeResize="0"/>
          <p:nvPr/>
        </p:nvPicPr>
        <p:blipFill rotWithShape="1">
          <a:blip r:embed="rId3">
            <a:alphaModFix/>
          </a:blip>
          <a:srcRect l="2157" t="3600" r="2803" b="6382"/>
          <a:stretch/>
        </p:blipFill>
        <p:spPr>
          <a:xfrm>
            <a:off x="216250" y="2053963"/>
            <a:ext cx="8711500" cy="2750075"/>
          </a:xfrm>
          <a:prstGeom prst="rect">
            <a:avLst/>
          </a:prstGeom>
          <a:noFill/>
          <a:ln>
            <a:noFill/>
          </a:ln>
        </p:spPr>
      </p:pic>
      <p:pic>
        <p:nvPicPr>
          <p:cNvPr id="517" name="Google Shape;517;ge4773046ac_2_59"/>
          <p:cNvPicPr preferRelativeResize="0"/>
          <p:nvPr/>
        </p:nvPicPr>
        <p:blipFill rotWithShape="1">
          <a:blip r:embed="rId4">
            <a:alphaModFix/>
          </a:blip>
          <a:srcRect b="16001"/>
          <a:stretch/>
        </p:blipFill>
        <p:spPr>
          <a:xfrm>
            <a:off x="5156900" y="4732600"/>
            <a:ext cx="3987099" cy="2125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e4773046ac_2_77"/>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Allocation of privileges (‘cont)</a:t>
            </a:r>
            <a:endParaRPr/>
          </a:p>
        </p:txBody>
      </p:sp>
      <p:sp>
        <p:nvSpPr>
          <p:cNvPr id="524" name="Google Shape;524;ge4773046ac_2_77"/>
          <p:cNvSpPr txBox="1">
            <a:spLocks noGrp="1"/>
          </p:cNvSpPr>
          <p:nvPr>
            <p:ph type="body" idx="1"/>
          </p:nvPr>
        </p:nvSpPr>
        <p:spPr>
          <a:xfrm>
            <a:off x="5856925" y="1858800"/>
            <a:ext cx="2590200" cy="1225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800"/>
              <a:t>Admin</a:t>
            </a:r>
            <a:endParaRPr sz="1800"/>
          </a:p>
          <a:p>
            <a:pPr marL="457200" lvl="0" indent="-342900" algn="l" rtl="0">
              <a:spcBef>
                <a:spcPts val="480"/>
              </a:spcBef>
              <a:spcAft>
                <a:spcPts val="0"/>
              </a:spcAft>
              <a:buSzPts val="1800"/>
              <a:buChar char="-"/>
            </a:pPr>
            <a:r>
              <a:rPr lang="en-US" sz="1800"/>
              <a:t>Full privileges </a:t>
            </a:r>
            <a:endParaRPr sz="1800"/>
          </a:p>
        </p:txBody>
      </p:sp>
      <p:pic>
        <p:nvPicPr>
          <p:cNvPr id="525" name="Google Shape;525;ge4773046ac_2_77"/>
          <p:cNvPicPr preferRelativeResize="0"/>
          <p:nvPr/>
        </p:nvPicPr>
        <p:blipFill rotWithShape="1">
          <a:blip r:embed="rId3">
            <a:alphaModFix/>
          </a:blip>
          <a:srcRect l="16915" b="45036"/>
          <a:stretch/>
        </p:blipFill>
        <p:spPr>
          <a:xfrm>
            <a:off x="103650" y="1716025"/>
            <a:ext cx="5753275" cy="1567575"/>
          </a:xfrm>
          <a:prstGeom prst="rect">
            <a:avLst/>
          </a:prstGeom>
          <a:noFill/>
          <a:ln>
            <a:noFill/>
          </a:ln>
        </p:spPr>
      </p:pic>
      <p:pic>
        <p:nvPicPr>
          <p:cNvPr id="526" name="Google Shape;526;ge4773046ac_2_77"/>
          <p:cNvPicPr preferRelativeResize="0"/>
          <p:nvPr/>
        </p:nvPicPr>
        <p:blipFill rotWithShape="1">
          <a:blip r:embed="rId4">
            <a:alphaModFix/>
          </a:blip>
          <a:srcRect t="33849" r="3203"/>
          <a:stretch/>
        </p:blipFill>
        <p:spPr>
          <a:xfrm>
            <a:off x="3217575" y="3389250"/>
            <a:ext cx="5753275" cy="1915400"/>
          </a:xfrm>
          <a:prstGeom prst="rect">
            <a:avLst/>
          </a:prstGeom>
          <a:noFill/>
          <a:ln>
            <a:noFill/>
          </a:ln>
        </p:spPr>
      </p:pic>
      <p:pic>
        <p:nvPicPr>
          <p:cNvPr id="527" name="Google Shape;527;ge4773046ac_2_77"/>
          <p:cNvPicPr preferRelativeResize="0"/>
          <p:nvPr/>
        </p:nvPicPr>
        <p:blipFill rotWithShape="1">
          <a:blip r:embed="rId5">
            <a:alphaModFix/>
          </a:blip>
          <a:srcRect t="44198" b="30217"/>
          <a:stretch/>
        </p:blipFill>
        <p:spPr>
          <a:xfrm>
            <a:off x="103650" y="5410300"/>
            <a:ext cx="5943600" cy="1225775"/>
          </a:xfrm>
          <a:prstGeom prst="rect">
            <a:avLst/>
          </a:prstGeom>
          <a:noFill/>
          <a:ln>
            <a:noFill/>
          </a:ln>
        </p:spPr>
      </p:pic>
      <p:sp>
        <p:nvSpPr>
          <p:cNvPr id="528" name="Google Shape;528;ge4773046ac_2_77"/>
          <p:cNvSpPr txBox="1">
            <a:spLocks noGrp="1"/>
          </p:cNvSpPr>
          <p:nvPr>
            <p:ph type="body" idx="1"/>
          </p:nvPr>
        </p:nvSpPr>
        <p:spPr>
          <a:xfrm>
            <a:off x="665600" y="3609700"/>
            <a:ext cx="2875800" cy="19155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700"/>
              <a:t>Developer</a:t>
            </a:r>
            <a:endParaRPr sz="1700"/>
          </a:p>
          <a:p>
            <a:pPr marL="457200" lvl="0" indent="-336550" algn="l" rtl="0">
              <a:spcBef>
                <a:spcPts val="480"/>
              </a:spcBef>
              <a:spcAft>
                <a:spcPts val="0"/>
              </a:spcAft>
              <a:buSzPts val="1700"/>
              <a:buChar char="-"/>
            </a:pPr>
            <a:r>
              <a:rPr lang="en-US" sz="1700"/>
              <a:t>Full access for instance &amp; cloudwatch </a:t>
            </a:r>
            <a:endParaRPr sz="1700"/>
          </a:p>
          <a:p>
            <a:pPr marL="457200" lvl="0" indent="-336550" algn="l" rtl="0">
              <a:spcBef>
                <a:spcPts val="0"/>
              </a:spcBef>
              <a:spcAft>
                <a:spcPts val="0"/>
              </a:spcAft>
              <a:buSzPts val="1700"/>
              <a:buChar char="-"/>
            </a:pPr>
            <a:r>
              <a:rPr lang="en-US" sz="1700"/>
              <a:t>Only read access for cloudtrail</a:t>
            </a:r>
            <a:endParaRPr sz="1700"/>
          </a:p>
        </p:txBody>
      </p:sp>
      <p:sp>
        <p:nvSpPr>
          <p:cNvPr id="529" name="Google Shape;529;ge4773046ac_2_77"/>
          <p:cNvSpPr txBox="1">
            <a:spLocks noGrp="1"/>
          </p:cNvSpPr>
          <p:nvPr>
            <p:ph type="body" idx="1"/>
          </p:nvPr>
        </p:nvSpPr>
        <p:spPr>
          <a:xfrm>
            <a:off x="5856925" y="5769975"/>
            <a:ext cx="3114000" cy="743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800"/>
              <a:t>Normal user</a:t>
            </a:r>
            <a:endParaRPr sz="1800"/>
          </a:p>
          <a:p>
            <a:pPr marL="457200" lvl="0" indent="-342900" algn="l" rtl="0">
              <a:spcBef>
                <a:spcPts val="480"/>
              </a:spcBef>
              <a:spcAft>
                <a:spcPts val="0"/>
              </a:spcAft>
              <a:buSzPts val="1800"/>
              <a:buChar char="-"/>
            </a:pPr>
            <a:r>
              <a:rPr lang="en-US" sz="1800"/>
              <a:t>Only access to website </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e4773046ac_2_69"/>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Allocation of privileges (‘cont)</a:t>
            </a:r>
            <a:endParaRPr/>
          </a:p>
        </p:txBody>
      </p:sp>
      <p:sp>
        <p:nvSpPr>
          <p:cNvPr id="536" name="Google Shape;536;ge4773046ac_2_69"/>
          <p:cNvSpPr txBox="1">
            <a:spLocks noGrp="1"/>
          </p:cNvSpPr>
          <p:nvPr>
            <p:ph type="body" idx="1"/>
          </p:nvPr>
        </p:nvSpPr>
        <p:spPr>
          <a:xfrm>
            <a:off x="665165" y="1651000"/>
            <a:ext cx="7477200" cy="3759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2100">
                <a:solidFill>
                  <a:schemeClr val="dk1"/>
                </a:solidFill>
              </a:rPr>
              <a:t>19. </a:t>
            </a:r>
            <a:r>
              <a:rPr lang="en-US" sz="2100" b="1" u="sng"/>
              <a:t>KMS</a:t>
            </a:r>
            <a:endParaRPr sz="2100" b="1" u="sng"/>
          </a:p>
          <a:p>
            <a:pPr marL="0" lvl="0" indent="0" algn="l" rtl="0">
              <a:spcBef>
                <a:spcPts val="480"/>
              </a:spcBef>
              <a:spcAft>
                <a:spcPts val="0"/>
              </a:spcAft>
              <a:buNone/>
            </a:pPr>
            <a:endParaRPr sz="2100"/>
          </a:p>
        </p:txBody>
      </p:sp>
      <p:pic>
        <p:nvPicPr>
          <p:cNvPr id="537" name="Google Shape;537;ge4773046ac_2_69"/>
          <p:cNvPicPr preferRelativeResize="0"/>
          <p:nvPr/>
        </p:nvPicPr>
        <p:blipFill>
          <a:blip r:embed="rId3">
            <a:alphaModFix/>
          </a:blip>
          <a:stretch>
            <a:fillRect/>
          </a:stretch>
        </p:blipFill>
        <p:spPr>
          <a:xfrm>
            <a:off x="143675" y="2214975"/>
            <a:ext cx="8825251" cy="3097325"/>
          </a:xfrm>
          <a:prstGeom prst="rect">
            <a:avLst/>
          </a:prstGeom>
          <a:noFill/>
          <a:ln>
            <a:noFill/>
          </a:ln>
        </p:spPr>
      </p:pic>
      <p:sp>
        <p:nvSpPr>
          <p:cNvPr id="538" name="Google Shape;538;ge4773046ac_2_69"/>
          <p:cNvSpPr txBox="1"/>
          <p:nvPr/>
        </p:nvSpPr>
        <p:spPr>
          <a:xfrm>
            <a:off x="442925" y="5529275"/>
            <a:ext cx="80040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Lato"/>
                <a:ea typeface="Lato"/>
                <a:cs typeface="Lato"/>
                <a:sym typeface="Lato"/>
              </a:rPr>
              <a:t>KMS is a centralized zone for storing all cryptographic keys to protect data. It is integrated with CloudTrail for monitoring of the key usage from the logs to allocate required resources across the network. </a:t>
            </a:r>
            <a:endParaRPr sz="190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44" name="Google Shape;544;p6"/>
          <p:cNvSpPr txBox="1">
            <a:spLocks noGrp="1"/>
          </p:cNvSpPr>
          <p:nvPr>
            <p:ph type="body" idx="1"/>
          </p:nvPr>
        </p:nvSpPr>
        <p:spPr>
          <a:xfrm>
            <a:off x="665390" y="1804050"/>
            <a:ext cx="7782000" cy="4521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Wafi</a:t>
            </a:r>
            <a:endParaRPr/>
          </a:p>
          <a:p>
            <a:pPr marL="342900" lvl="0" indent="-190500" algn="l" rtl="0">
              <a:lnSpc>
                <a:spcPct val="100000"/>
              </a:lnSpc>
              <a:spcBef>
                <a:spcPts val="480"/>
              </a:spcBef>
              <a:spcAft>
                <a:spcPts val="0"/>
              </a:spcAft>
              <a:buClr>
                <a:schemeClr val="dk1"/>
              </a:buClr>
              <a:buSzPts val="2400"/>
              <a:buNone/>
            </a:pPr>
            <a:endParaRPr/>
          </a:p>
        </p:txBody>
      </p:sp>
      <p:sp>
        <p:nvSpPr>
          <p:cNvPr id="545" name="Google Shape;545;p6"/>
          <p:cNvSpPr txBox="1"/>
          <p:nvPr/>
        </p:nvSpPr>
        <p:spPr>
          <a:xfrm>
            <a:off x="7528200" y="5833125"/>
            <a:ext cx="1638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Continue Next Few Slides -&gt;</a:t>
            </a:r>
            <a:endParaRPr sz="1400" b="0" i="0" u="none" strike="noStrike" cap="none">
              <a:solidFill>
                <a:srgbClr val="000000"/>
              </a:solidFill>
              <a:latin typeface="Arial"/>
              <a:ea typeface="Arial"/>
              <a:cs typeface="Arial"/>
              <a:sym typeface="Arial"/>
            </a:endParaRPr>
          </a:p>
        </p:txBody>
      </p:sp>
      <p:graphicFrame>
        <p:nvGraphicFramePr>
          <p:cNvPr id="546" name="Google Shape;546;p6"/>
          <p:cNvGraphicFramePr/>
          <p:nvPr/>
        </p:nvGraphicFramePr>
        <p:xfrm>
          <a:off x="1432188" y="2290750"/>
          <a:ext cx="6096000" cy="3333250"/>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Website Planning</a:t>
                      </a:r>
                      <a:endParaRPr sz="14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i="1"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Finalised website design</a:t>
                      </a:r>
                      <a:endParaRPr sz="14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i="1"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Listing Page </a:t>
                      </a:r>
                      <a:r>
                        <a:rPr lang="en-US" sz="1800" i="1">
                          <a:solidFill>
                            <a:schemeClr val="dk2"/>
                          </a:solidFill>
                        </a:rPr>
                        <a:t>(Website)</a:t>
                      </a:r>
                      <a:endParaRPr sz="14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i="1"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Cart Page (Website)</a:t>
                      </a:r>
                      <a:endParaRPr sz="14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i="1" u="none" strike="noStrike" cap="none">
                        <a:solidFill>
                          <a:schemeClr val="dk2"/>
                        </a:solidFill>
                      </a:endParaRPr>
                    </a:p>
                  </a:txBody>
                  <a:tcPr marL="91450" marR="91450" marT="45725" marB="45725"/>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Google Authenticator </a:t>
                      </a:r>
                      <a:endParaRPr sz="14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Route Table</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Subnet Creation</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Auto Scaling</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d9845c314d_0_25"/>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52" name="Google Shape;552;gd9845c314d_0_25"/>
          <p:cNvSpPr txBox="1">
            <a:spLocks noGrp="1"/>
          </p:cNvSpPr>
          <p:nvPr>
            <p:ph type="body" idx="1"/>
          </p:nvPr>
        </p:nvSpPr>
        <p:spPr>
          <a:xfrm>
            <a:off x="665390" y="1804050"/>
            <a:ext cx="7782000" cy="4521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Wafi</a:t>
            </a:r>
            <a:endParaRPr/>
          </a:p>
          <a:p>
            <a:pPr marL="342900" lvl="0" indent="-190500" algn="l" rtl="0">
              <a:lnSpc>
                <a:spcPct val="100000"/>
              </a:lnSpc>
              <a:spcBef>
                <a:spcPts val="480"/>
              </a:spcBef>
              <a:spcAft>
                <a:spcPts val="0"/>
              </a:spcAft>
              <a:buClr>
                <a:schemeClr val="dk1"/>
              </a:buClr>
              <a:buSzPts val="2400"/>
              <a:buNone/>
            </a:pPr>
            <a:endParaRPr/>
          </a:p>
        </p:txBody>
      </p:sp>
      <p:graphicFrame>
        <p:nvGraphicFramePr>
          <p:cNvPr id="553" name="Google Shape;553;gd9845c314d_0_25"/>
          <p:cNvGraphicFramePr/>
          <p:nvPr/>
        </p:nvGraphicFramePr>
        <p:xfrm>
          <a:off x="1432188" y="2290750"/>
          <a:ext cx="6096000" cy="3333250"/>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Domain Name</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10</a:t>
                      </a:r>
                      <a:r>
                        <a:rPr lang="en-US" sz="1800" i="1" u="none" strike="noStrike" cap="none">
                          <a:solidFill>
                            <a:schemeClr val="dk2"/>
                          </a:solidFill>
                        </a:rPr>
                        <a:t>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Cloudflare</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FTP Server</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Internet Gateway</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100%</a:t>
                      </a: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solidFill>
                          <a:schemeClr val="dk2"/>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59" name="Google Shape;559;p7"/>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Zi Rui</a:t>
            </a:r>
            <a:endParaRPr/>
          </a:p>
          <a:p>
            <a:pPr marL="342900" lvl="0" indent="-190500" algn="l" rtl="0">
              <a:lnSpc>
                <a:spcPct val="100000"/>
              </a:lnSpc>
              <a:spcBef>
                <a:spcPts val="480"/>
              </a:spcBef>
              <a:spcAft>
                <a:spcPts val="0"/>
              </a:spcAft>
              <a:buClr>
                <a:schemeClr val="dk1"/>
              </a:buClr>
              <a:buSzPts val="2400"/>
              <a:buNone/>
            </a:pPr>
            <a:endParaRPr/>
          </a:p>
        </p:txBody>
      </p:sp>
      <p:graphicFrame>
        <p:nvGraphicFramePr>
          <p:cNvPr id="560" name="Google Shape;560;p7"/>
          <p:cNvGraphicFramePr/>
          <p:nvPr/>
        </p:nvGraphicFramePr>
        <p:xfrm>
          <a:off x="1508138" y="2139600"/>
          <a:ext cx="3000000" cy="3000000"/>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Website Planning</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Use-Case Diagram</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Login Page (Website)</a:t>
                      </a:r>
                      <a:endParaRPr sz="1400" u="none" strike="noStrike" cap="none">
                        <a:solidFill>
                          <a:schemeClr val="dk2"/>
                        </a:solidFill>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Checkout Page (Website)</a:t>
                      </a:r>
                      <a:endParaRPr sz="1800" i="1"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i="1"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Registration Page (Website)</a:t>
                      </a:r>
                      <a:endParaRPr sz="14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Confirmed Payment Page (Website)</a:t>
                      </a:r>
                      <a:r>
                        <a:rPr lang="en-US" sz="1800" u="none" strike="noStrike" cap="none">
                          <a:solidFill>
                            <a:schemeClr val="dk2"/>
                          </a:solidFill>
                        </a:rPr>
                        <a:t> </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Database Implementation (Cloud)</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NAT Implementation</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b6ad7fbbc4_0_9"/>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66" name="Google Shape;566;gb6ad7fbbc4_0_9"/>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Zi Rui</a:t>
            </a:r>
            <a:endParaRPr/>
          </a:p>
          <a:p>
            <a:pPr marL="342900" lvl="0" indent="-190500" algn="l" rtl="0">
              <a:lnSpc>
                <a:spcPct val="100000"/>
              </a:lnSpc>
              <a:spcBef>
                <a:spcPts val="480"/>
              </a:spcBef>
              <a:spcAft>
                <a:spcPts val="0"/>
              </a:spcAft>
              <a:buClr>
                <a:schemeClr val="dk1"/>
              </a:buClr>
              <a:buSzPts val="2400"/>
              <a:buNone/>
            </a:pPr>
            <a:endParaRPr/>
          </a:p>
        </p:txBody>
      </p:sp>
      <p:graphicFrame>
        <p:nvGraphicFramePr>
          <p:cNvPr id="567" name="Google Shape;567;gb6ad7fbbc4_0_9"/>
          <p:cNvGraphicFramePr/>
          <p:nvPr/>
        </p:nvGraphicFramePr>
        <p:xfrm>
          <a:off x="1508138" y="2139600"/>
          <a:ext cx="6096000" cy="2962325"/>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100"/>
                        <a:buFont typeface="Arial"/>
                        <a:buNone/>
                      </a:pPr>
                      <a:r>
                        <a:rPr lang="en-US" sz="1800" i="1">
                          <a:solidFill>
                            <a:schemeClr val="dk2"/>
                          </a:solidFill>
                        </a:rPr>
                        <a:t>KMS</a:t>
                      </a:r>
                      <a:endParaRPr sz="1800" i="1"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10</a:t>
                      </a:r>
                      <a:r>
                        <a:rPr lang="en-US" sz="1800" i="1" u="none" strike="noStrike" cap="none">
                          <a:solidFill>
                            <a:schemeClr val="dk2"/>
                          </a:solidFill>
                        </a:rPr>
                        <a:t>0% </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70925">
                <a:tc>
                  <a:txBody>
                    <a:bodyPr/>
                    <a:lstStyle/>
                    <a:p>
                      <a:pPr marL="0" lvl="0" indent="0" algn="l" rtl="0">
                        <a:spcBef>
                          <a:spcPts val="0"/>
                        </a:spcBef>
                        <a:spcAft>
                          <a:spcPts val="0"/>
                        </a:spcAft>
                        <a:buNone/>
                      </a:pPr>
                      <a:r>
                        <a:rPr lang="en-US" sz="1800" i="1">
                          <a:solidFill>
                            <a:schemeClr val="dk2"/>
                          </a:solidFill>
                        </a:rPr>
                        <a:t>CloudTrail</a:t>
                      </a:r>
                      <a:endParaRPr sz="1400" u="none" strike="noStrike" cap="none">
                        <a:solidFill>
                          <a:schemeClr val="dk2"/>
                        </a:solidFill>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800"/>
                        <a:buFont typeface="Arial"/>
                        <a:buNone/>
                      </a:pPr>
                      <a:r>
                        <a:rPr lang="en-US" sz="1800" i="1">
                          <a:solidFill>
                            <a:schemeClr val="dk2"/>
                          </a:solidFill>
                        </a:rPr>
                        <a:t>100% </a:t>
                      </a:r>
                      <a:endParaRPr sz="1400" u="none" strike="noStrike" cap="none">
                        <a:solidFill>
                          <a:schemeClr val="dk2"/>
                        </a:solidFill>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VPC Creation</a:t>
                      </a:r>
                      <a:endParaRPr sz="1800" i="1"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800"/>
                        <a:buFont typeface="Arial"/>
                        <a:buNone/>
                      </a:pPr>
                      <a:r>
                        <a:rPr lang="en-US" sz="1800" i="1">
                          <a:solidFill>
                            <a:schemeClr val="dk2"/>
                          </a:solidFill>
                        </a:rPr>
                        <a:t>100% </a:t>
                      </a:r>
                      <a:endParaRPr sz="1800" i="1"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925">
                <a:tc>
                  <a:txBody>
                    <a:bodyPr/>
                    <a:lstStyle/>
                    <a:p>
                      <a:pPr marL="0" lvl="0" indent="0" algn="l" rtl="0">
                        <a:spcBef>
                          <a:spcPts val="0"/>
                        </a:spcBef>
                        <a:spcAft>
                          <a:spcPts val="0"/>
                        </a:spcAft>
                        <a:buClr>
                          <a:srgbClr val="000000"/>
                        </a:buClr>
                        <a:buSzPts val="1800"/>
                        <a:buFont typeface="Arial"/>
                        <a:buNone/>
                      </a:pPr>
                      <a:r>
                        <a:rPr lang="en-US" sz="1800" i="1">
                          <a:solidFill>
                            <a:schemeClr val="dk2"/>
                          </a:solidFill>
                        </a:rPr>
                        <a:t>Elastic IP</a:t>
                      </a:r>
                      <a:endParaRPr sz="14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Clr>
                          <a:srgbClr val="000000"/>
                        </a:buClr>
                        <a:buSzPts val="1800"/>
                        <a:buFont typeface="Arial"/>
                        <a:buNone/>
                      </a:pPr>
                      <a:r>
                        <a:rPr lang="en-US" sz="1800" i="1">
                          <a:solidFill>
                            <a:schemeClr val="dk2"/>
                          </a:solidFill>
                        </a:rPr>
                        <a:t>100% </a:t>
                      </a:r>
                      <a:endParaRPr sz="14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
          <p:cNvSpPr txBox="1">
            <a:spLocks noGrp="1"/>
          </p:cNvSpPr>
          <p:nvPr>
            <p:ph type="title"/>
          </p:nvPr>
        </p:nvSpPr>
        <p:spPr>
          <a:xfrm>
            <a:off x="665610" y="893356"/>
            <a:ext cx="7781518" cy="60459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73" name="Google Shape;573;p8"/>
          <p:cNvSpPr txBox="1">
            <a:spLocks noGrp="1"/>
          </p:cNvSpPr>
          <p:nvPr>
            <p:ph type="body" idx="1"/>
          </p:nvPr>
        </p:nvSpPr>
        <p:spPr>
          <a:xfrm>
            <a:off x="665165" y="1422400"/>
            <a:ext cx="7782000" cy="4521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Qamarrul</a:t>
            </a:r>
            <a:endParaRPr/>
          </a:p>
          <a:p>
            <a:pPr marL="342900" lvl="0" indent="-190500" algn="l" rtl="0">
              <a:lnSpc>
                <a:spcPct val="100000"/>
              </a:lnSpc>
              <a:spcBef>
                <a:spcPts val="480"/>
              </a:spcBef>
              <a:spcAft>
                <a:spcPts val="0"/>
              </a:spcAft>
              <a:buClr>
                <a:schemeClr val="dk1"/>
              </a:buClr>
              <a:buSzPts val="2400"/>
              <a:buNone/>
            </a:pPr>
            <a:endParaRPr/>
          </a:p>
        </p:txBody>
      </p:sp>
      <p:graphicFrame>
        <p:nvGraphicFramePr>
          <p:cNvPr id="574" name="Google Shape;574;p8"/>
          <p:cNvGraphicFramePr/>
          <p:nvPr/>
        </p:nvGraphicFramePr>
        <p:xfrm>
          <a:off x="1524000" y="1903425"/>
          <a:ext cx="6096000" cy="3602415"/>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a:solidFill>
                            <a:schemeClr val="dk2"/>
                          </a:solidFill>
                        </a:rPr>
                        <a:t>Database Planning</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1"/>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ERD Diagram</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2"/>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Database Structure (phpMyAdmin)</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r h="370925">
                <a:tc>
                  <a:txBody>
                    <a:bodyPr/>
                    <a:lstStyle/>
                    <a:p>
                      <a:pPr marL="0" marR="0" lvl="0" indent="0" algn="l" rtl="0">
                        <a:lnSpc>
                          <a:spcPct val="100000"/>
                        </a:lnSpc>
                        <a:spcBef>
                          <a:spcPts val="0"/>
                        </a:spcBef>
                        <a:spcAft>
                          <a:spcPts val="0"/>
                        </a:spcAft>
                        <a:buClr>
                          <a:srgbClr val="000000"/>
                        </a:buClr>
                        <a:buSzPts val="1100"/>
                        <a:buFont typeface="Arial"/>
                        <a:buNone/>
                      </a:pPr>
                      <a:r>
                        <a:rPr lang="en-US" sz="1800">
                          <a:solidFill>
                            <a:schemeClr val="dk2"/>
                          </a:solidFill>
                        </a:rPr>
                        <a:t>Database Creation</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Table Creation (Content)</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Web Server Implementation</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Snapshot Instances</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S3 Bucket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b6ad7fbbc4_0_2"/>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Task Allocation and Progress</a:t>
            </a:r>
            <a:endParaRPr/>
          </a:p>
        </p:txBody>
      </p:sp>
      <p:sp>
        <p:nvSpPr>
          <p:cNvPr id="580" name="Google Shape;580;gb6ad7fbbc4_0_2"/>
          <p:cNvSpPr txBox="1">
            <a:spLocks noGrp="1"/>
          </p:cNvSpPr>
          <p:nvPr>
            <p:ph type="body" idx="1"/>
          </p:nvPr>
        </p:nvSpPr>
        <p:spPr>
          <a:xfrm>
            <a:off x="665165" y="1422400"/>
            <a:ext cx="7782000" cy="4521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i="1"/>
              <a:t>Qamarrul</a:t>
            </a:r>
            <a:endParaRPr/>
          </a:p>
          <a:p>
            <a:pPr marL="342900" lvl="0" indent="-190500" algn="l" rtl="0">
              <a:lnSpc>
                <a:spcPct val="100000"/>
              </a:lnSpc>
              <a:spcBef>
                <a:spcPts val="480"/>
              </a:spcBef>
              <a:spcAft>
                <a:spcPts val="0"/>
              </a:spcAft>
              <a:buClr>
                <a:schemeClr val="dk1"/>
              </a:buClr>
              <a:buSzPts val="2400"/>
              <a:buNone/>
            </a:pPr>
            <a:endParaRPr/>
          </a:p>
        </p:txBody>
      </p:sp>
      <p:graphicFrame>
        <p:nvGraphicFramePr>
          <p:cNvPr id="581" name="Google Shape;581;gb6ad7fbbc4_0_2"/>
          <p:cNvGraphicFramePr/>
          <p:nvPr/>
        </p:nvGraphicFramePr>
        <p:xfrm>
          <a:off x="1524000" y="1903425"/>
          <a:ext cx="6096000" cy="3333250"/>
        </p:xfrm>
        <a:graphic>
          <a:graphicData uri="http://schemas.openxmlformats.org/drawingml/2006/table">
            <a:tbl>
              <a:tblPr firstRow="1" bandRow="1">
                <a:noFill/>
                <a:tableStyleId>{0792DA0B-2E97-4F80-8B5E-7C96761B22F2}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Task </a:t>
                      </a:r>
                      <a:endParaRPr sz="14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Progress</a:t>
                      </a:r>
                      <a:endParaRPr sz="14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2"/>
                          </a:solidFill>
                        </a:rPr>
                        <a:t>Load Balancing</a:t>
                      </a: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100%</a:t>
                      </a: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0925">
                <a:tc>
                  <a:txBody>
                    <a:bodyPr/>
                    <a:lstStyle/>
                    <a:p>
                      <a:pPr marL="0" marR="0" lvl="0" indent="0" algn="l" rtl="0">
                        <a:lnSpc>
                          <a:spcPct val="100000"/>
                        </a:lnSpc>
                        <a:spcBef>
                          <a:spcPts val="0"/>
                        </a:spcBef>
                        <a:spcAft>
                          <a:spcPts val="0"/>
                        </a:spcAft>
                        <a:buClr>
                          <a:srgbClr val="000000"/>
                        </a:buClr>
                        <a:buSzPts val="1100"/>
                        <a:buFont typeface="Arial"/>
                        <a:buNone/>
                      </a:pPr>
                      <a:r>
                        <a:rPr lang="en-US" sz="1800">
                          <a:solidFill>
                            <a:schemeClr val="dk2"/>
                          </a:solidFill>
                        </a:rPr>
                        <a:t>IAM Roles</a:t>
                      </a:r>
                      <a:endParaRPr sz="18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100"/>
                        <a:buFont typeface="Arial"/>
                        <a:buNone/>
                      </a:pPr>
                      <a:r>
                        <a:rPr lang="en-US" sz="1800">
                          <a:solidFill>
                            <a:schemeClr val="dk2"/>
                          </a:solidFill>
                        </a:rPr>
                        <a:t>100%</a:t>
                      </a:r>
                      <a:endParaRPr sz="1800" u="none" strike="noStrike" cap="none">
                        <a:solidFill>
                          <a:schemeClr val="dk2"/>
                        </a:solidFill>
                      </a:endParaRPr>
                    </a:p>
                  </a:txBody>
                  <a:tcPr marL="91450" marR="91450" marT="45725" marB="45725">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2"/>
                  </a:ext>
                </a:extLst>
              </a:tr>
              <a:tr h="370925">
                <a:tc>
                  <a:txBody>
                    <a:bodyPr/>
                    <a:lstStyle/>
                    <a:p>
                      <a:pPr marL="0" lvl="0" indent="0" algn="l" rtl="0">
                        <a:spcBef>
                          <a:spcPts val="0"/>
                        </a:spcBef>
                        <a:spcAft>
                          <a:spcPts val="0"/>
                        </a:spcAft>
                        <a:buNone/>
                      </a:pPr>
                      <a:r>
                        <a:rPr lang="en-US" sz="1800">
                          <a:solidFill>
                            <a:schemeClr val="dk2"/>
                          </a:solidFill>
                        </a:rPr>
                        <a:t>CloudWatch</a:t>
                      </a:r>
                      <a:endParaRPr sz="1400" u="none" strike="noStrike" cap="none">
                        <a:solidFill>
                          <a:schemeClr val="dk2"/>
                        </a:solidFill>
                      </a:endParaRPr>
                    </a:p>
                  </a:txBody>
                  <a:tcPr marL="91450" marR="91450" marT="45725" marB="45725"/>
                </a:tc>
                <a:tc>
                  <a:txBody>
                    <a:bodyPr/>
                    <a:lstStyle/>
                    <a:p>
                      <a:pPr marL="0" lvl="0" indent="0" algn="l" rtl="0">
                        <a:spcBef>
                          <a:spcPts val="0"/>
                        </a:spcBef>
                        <a:spcAft>
                          <a:spcPts val="0"/>
                        </a:spcAft>
                        <a:buNone/>
                      </a:pPr>
                      <a:r>
                        <a:rPr lang="en-US" sz="1800">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3"/>
                  </a:ext>
                </a:extLst>
              </a:tr>
              <a:tr h="370925">
                <a:tc>
                  <a:txBody>
                    <a:bodyPr/>
                    <a:lstStyle/>
                    <a:p>
                      <a:pPr marL="0" lvl="0" indent="0" algn="l" rtl="0">
                        <a:spcBef>
                          <a:spcPts val="0"/>
                        </a:spcBef>
                        <a:spcAft>
                          <a:spcPts val="0"/>
                        </a:spcAft>
                        <a:buNone/>
                      </a:pPr>
                      <a:r>
                        <a:rPr lang="en-US" sz="1800">
                          <a:solidFill>
                            <a:schemeClr val="dk2"/>
                          </a:solidFill>
                        </a:rPr>
                        <a:t>Database (Rest) Encryption</a:t>
                      </a:r>
                      <a:endParaRPr sz="1400" u="none" strike="noStrike" cap="none">
                        <a:solidFill>
                          <a:schemeClr val="dk2"/>
                        </a:solidFill>
                      </a:endParaRPr>
                    </a:p>
                  </a:txBody>
                  <a:tcPr marL="91450" marR="91450" marT="45725" marB="45725"/>
                </a:tc>
                <a:tc>
                  <a:txBody>
                    <a:bodyPr/>
                    <a:lstStyle/>
                    <a:p>
                      <a:pPr marL="0" lvl="0" indent="0" algn="l" rtl="0">
                        <a:spcBef>
                          <a:spcPts val="0"/>
                        </a:spcBef>
                        <a:spcAft>
                          <a:spcPts val="0"/>
                        </a:spcAft>
                        <a:buNone/>
                      </a:pPr>
                      <a:r>
                        <a:rPr lang="en-US" sz="1800">
                          <a:solidFill>
                            <a:schemeClr val="dk2"/>
                          </a:solidFill>
                        </a:rPr>
                        <a:t>100%</a:t>
                      </a:r>
                      <a:endParaRPr sz="1400" u="none" strike="noStrike" cap="none">
                        <a:solidFill>
                          <a:schemeClr val="dk2"/>
                        </a:solidFill>
                      </a:endParaRPr>
                    </a:p>
                  </a:txBody>
                  <a:tcPr marL="91450" marR="91450" marT="45725" marB="45725"/>
                </a:tc>
                <a:extLst>
                  <a:ext uri="{0D108BD9-81ED-4DB2-BD59-A6C34878D82A}">
                    <a16:rowId xmlns:a16="http://schemas.microsoft.com/office/drawing/2014/main" val="10004"/>
                  </a:ext>
                </a:extLst>
              </a:tr>
              <a:tr h="3709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5"/>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6"/>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7"/>
                  </a:ext>
                </a:extLst>
              </a:tr>
              <a:tr h="370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0"/>
          <p:cNvSpPr txBox="1">
            <a:spLocks noGrp="1"/>
          </p:cNvSpPr>
          <p:nvPr>
            <p:ph type="title"/>
          </p:nvPr>
        </p:nvSpPr>
        <p:spPr>
          <a:xfrm>
            <a:off x="665163" y="893763"/>
            <a:ext cx="7781925" cy="60483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48611"/>
              <a:buNone/>
            </a:pPr>
            <a:r>
              <a:rPr lang="en-US">
                <a:latin typeface="Arial"/>
                <a:ea typeface="Arial"/>
                <a:cs typeface="Arial"/>
                <a:sym typeface="Arial"/>
              </a:rPr>
              <a:t>Records of Team Meetings with Supervisor</a:t>
            </a:r>
            <a:endParaRPr>
              <a:latin typeface="Arial"/>
              <a:ea typeface="Arial"/>
              <a:cs typeface="Arial"/>
              <a:sym typeface="Arial"/>
            </a:endParaRPr>
          </a:p>
        </p:txBody>
      </p:sp>
      <p:graphicFrame>
        <p:nvGraphicFramePr>
          <p:cNvPr id="587" name="Google Shape;587;p10"/>
          <p:cNvGraphicFramePr/>
          <p:nvPr/>
        </p:nvGraphicFramePr>
        <p:xfrm>
          <a:off x="523089" y="1981200"/>
          <a:ext cx="3000000" cy="3000000"/>
        </p:xfrm>
        <a:graphic>
          <a:graphicData uri="http://schemas.openxmlformats.org/drawingml/2006/table">
            <a:tbl>
              <a:tblPr firstRow="1" bandRow="1">
                <a:noFill/>
                <a:tableStyleId>{0792DA0B-2E97-4F80-8B5E-7C96761B22F2}</a:tableStyleId>
              </a:tblPr>
              <a:tblGrid>
                <a:gridCol w="1252100">
                  <a:extLst>
                    <a:ext uri="{9D8B030D-6E8A-4147-A177-3AD203B41FA5}">
                      <a16:colId xmlns:a16="http://schemas.microsoft.com/office/drawing/2014/main" val="20000"/>
                    </a:ext>
                  </a:extLst>
                </a:gridCol>
                <a:gridCol w="1027275">
                  <a:extLst>
                    <a:ext uri="{9D8B030D-6E8A-4147-A177-3AD203B41FA5}">
                      <a16:colId xmlns:a16="http://schemas.microsoft.com/office/drawing/2014/main" val="20001"/>
                    </a:ext>
                  </a:extLst>
                </a:gridCol>
                <a:gridCol w="946750">
                  <a:extLst>
                    <a:ext uri="{9D8B030D-6E8A-4147-A177-3AD203B41FA5}">
                      <a16:colId xmlns:a16="http://schemas.microsoft.com/office/drawing/2014/main" val="20002"/>
                    </a:ext>
                  </a:extLst>
                </a:gridCol>
                <a:gridCol w="977475">
                  <a:extLst>
                    <a:ext uri="{9D8B030D-6E8A-4147-A177-3AD203B41FA5}">
                      <a16:colId xmlns:a16="http://schemas.microsoft.com/office/drawing/2014/main" val="20003"/>
                    </a:ext>
                  </a:extLst>
                </a:gridCol>
                <a:gridCol w="900725">
                  <a:extLst>
                    <a:ext uri="{9D8B030D-6E8A-4147-A177-3AD203B41FA5}">
                      <a16:colId xmlns:a16="http://schemas.microsoft.com/office/drawing/2014/main" val="20004"/>
                    </a:ext>
                  </a:extLst>
                </a:gridCol>
                <a:gridCol w="1007125">
                  <a:extLst>
                    <a:ext uri="{9D8B030D-6E8A-4147-A177-3AD203B41FA5}">
                      <a16:colId xmlns:a16="http://schemas.microsoft.com/office/drawing/2014/main" val="20005"/>
                    </a:ext>
                  </a:extLst>
                </a:gridCol>
                <a:gridCol w="946300">
                  <a:extLst>
                    <a:ext uri="{9D8B030D-6E8A-4147-A177-3AD203B41FA5}">
                      <a16:colId xmlns:a16="http://schemas.microsoft.com/office/drawing/2014/main" val="20006"/>
                    </a:ext>
                  </a:extLst>
                </a:gridCol>
                <a:gridCol w="952200">
                  <a:extLst>
                    <a:ext uri="{9D8B030D-6E8A-4147-A177-3AD203B41FA5}">
                      <a16:colId xmlns:a16="http://schemas.microsoft.com/office/drawing/2014/main" val="20007"/>
                    </a:ext>
                  </a:extLst>
                </a:gridCol>
              </a:tblGrid>
              <a:tr h="914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21 April 2021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28 April 2021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19 May 2021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 June 2021</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a:t>16 June 2021</a:t>
                      </a:r>
                      <a:endParaRPr sz="14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a:t>23 June 2021</a:t>
                      </a:r>
                      <a:endParaRPr sz="14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800"/>
                        <a:t>7 July 2021</a:t>
                      </a:r>
                      <a:endParaRPr sz="18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401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Wafi</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401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Zi Rui</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40100">
                <a:tc>
                  <a:txBody>
                    <a:bodyPr/>
                    <a:lstStyle/>
                    <a:p>
                      <a:pPr marL="0" marR="0" lvl="0" indent="0" algn="l" rtl="0">
                        <a:lnSpc>
                          <a:spcPct val="100000"/>
                        </a:lnSpc>
                        <a:spcBef>
                          <a:spcPts val="0"/>
                        </a:spcBef>
                        <a:spcAft>
                          <a:spcPts val="0"/>
                        </a:spcAft>
                        <a:buClr>
                          <a:schemeClr val="dk1"/>
                        </a:buClr>
                        <a:buSzPts val="1800"/>
                        <a:buFont typeface="Calibri"/>
                        <a:buNone/>
                      </a:pPr>
                      <a:r>
                        <a:rPr lang="en-US" sz="1800" i="1" u="none" strike="noStrike" cap="none">
                          <a:solidFill>
                            <a:schemeClr val="dk2"/>
                          </a:solidFill>
                        </a:rPr>
                        <a:t>Qamarrul</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2"/>
                          </a:solidFill>
                        </a:rPr>
                        <a:t>Present</a:t>
                      </a:r>
                      <a:endParaRPr sz="1800" u="none" strike="noStrike" cap="none">
                        <a:solidFill>
                          <a:schemeClr val="dk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8" name="Google Shape;588;p10"/>
          <p:cNvSpPr txBox="1"/>
          <p:nvPr/>
        </p:nvSpPr>
        <p:spPr>
          <a:xfrm>
            <a:off x="1519213" y="5298500"/>
            <a:ext cx="60177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Note: </a:t>
            </a:r>
            <a:r>
              <a:rPr lang="en-US" sz="1800">
                <a:solidFill>
                  <a:srgbClr val="FF0000"/>
                </a:solidFill>
                <a:latin typeface="Calibri"/>
                <a:ea typeface="Calibri"/>
                <a:cs typeface="Calibri"/>
                <a:sym typeface="Calibri"/>
              </a:rPr>
              <a:t>For</a:t>
            </a:r>
            <a:r>
              <a:rPr lang="en-US" sz="1800" b="0" i="0" u="none" strike="noStrike" cap="none">
                <a:solidFill>
                  <a:srgbClr val="FF0000"/>
                </a:solidFill>
                <a:latin typeface="Calibri"/>
                <a:ea typeface="Calibri"/>
                <a:cs typeface="Calibri"/>
                <a:sym typeface="Calibri"/>
              </a:rPr>
              <a:t> meetings without </a:t>
            </a:r>
            <a:r>
              <a:rPr lang="en-US" sz="1800">
                <a:solidFill>
                  <a:srgbClr val="FF0000"/>
                </a:solidFill>
                <a:latin typeface="Calibri"/>
                <a:ea typeface="Calibri"/>
                <a:cs typeface="Calibri"/>
                <a:sym typeface="Calibri"/>
              </a:rPr>
              <a:t>the</a:t>
            </a:r>
            <a:r>
              <a:rPr lang="en-US" sz="1800" b="0" i="0" u="none" strike="noStrike" cap="none">
                <a:solidFill>
                  <a:srgbClr val="FF0000"/>
                </a:solidFill>
                <a:latin typeface="Calibri"/>
                <a:ea typeface="Calibri"/>
                <a:cs typeface="Calibri"/>
                <a:sym typeface="Calibri"/>
              </a:rPr>
              <a:t> presence of supervisor, the team meets every Wednesday and Friday with each member present for every meeting</a:t>
            </a:r>
            <a:endParaRPr sz="1400" b="0" i="0" u="none" strike="noStrike" cap="none">
              <a:solidFill>
                <a:srgbClr val="000000"/>
              </a:solidFill>
              <a:latin typeface="Arial"/>
              <a:ea typeface="Arial"/>
              <a:cs typeface="Arial"/>
              <a:sym typeface="Arial"/>
            </a:endParaRPr>
          </a:p>
        </p:txBody>
      </p:sp>
      <p:sp>
        <p:nvSpPr>
          <p:cNvPr id="589" name="Google Shape;589;p10"/>
          <p:cNvSpPr txBox="1"/>
          <p:nvPr/>
        </p:nvSpPr>
        <p:spPr>
          <a:xfrm>
            <a:off x="7305425" y="6348200"/>
            <a:ext cx="199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continue next page</a:t>
            </a: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System Design (Use Case Diagram)</a:t>
            </a:r>
            <a:endParaRPr/>
          </a:p>
        </p:txBody>
      </p:sp>
      <p:sp>
        <p:nvSpPr>
          <p:cNvPr id="134" name="Google Shape;134;p5"/>
          <p:cNvSpPr txBox="1">
            <a:spLocks noGrp="1"/>
          </p:cNvSpPr>
          <p:nvPr>
            <p:ph type="body" idx="1"/>
          </p:nvPr>
        </p:nvSpPr>
        <p:spPr>
          <a:xfrm>
            <a:off x="5143500" y="1651000"/>
            <a:ext cx="3303600" cy="4521300"/>
          </a:xfrm>
          <a:prstGeom prst="rect">
            <a:avLst/>
          </a:prstGeom>
          <a:noFill/>
          <a:ln>
            <a:noFill/>
          </a:ln>
        </p:spPr>
        <p:txBody>
          <a:bodyPr spcFirstLastPara="1" wrap="square" lIns="91425" tIns="45700" rIns="91425" bIns="45700" anchor="t" anchorCtr="0">
            <a:noAutofit/>
          </a:bodyPr>
          <a:lstStyle/>
          <a:p>
            <a:pPr marL="342900" lvl="0" indent="-323850" algn="l" rtl="0">
              <a:lnSpc>
                <a:spcPct val="100000"/>
              </a:lnSpc>
              <a:spcBef>
                <a:spcPts val="0"/>
              </a:spcBef>
              <a:spcAft>
                <a:spcPts val="0"/>
              </a:spcAft>
              <a:buClr>
                <a:schemeClr val="dk1"/>
              </a:buClr>
              <a:buSzPts val="2100"/>
              <a:buChar char="•"/>
            </a:pPr>
            <a:r>
              <a:rPr lang="en-US" sz="2100" i="1"/>
              <a:t>3 Users (Registered User, Admin, Guest)</a:t>
            </a:r>
            <a:endParaRPr sz="2100" i="1"/>
          </a:p>
          <a:p>
            <a:pPr marL="342900" lvl="0" indent="-323850" algn="l" rtl="0">
              <a:lnSpc>
                <a:spcPct val="100000"/>
              </a:lnSpc>
              <a:spcBef>
                <a:spcPts val="0"/>
              </a:spcBef>
              <a:spcAft>
                <a:spcPts val="0"/>
              </a:spcAft>
              <a:buSzPts val="2100"/>
              <a:buChar char="•"/>
            </a:pPr>
            <a:r>
              <a:rPr lang="en-US" sz="2100" i="1"/>
              <a:t>Admin has the most access</a:t>
            </a:r>
            <a:endParaRPr sz="2100" i="1"/>
          </a:p>
          <a:p>
            <a:pPr marL="342900" lvl="0" indent="-323850" algn="l" rtl="0">
              <a:lnSpc>
                <a:spcPct val="100000"/>
              </a:lnSpc>
              <a:spcBef>
                <a:spcPts val="0"/>
              </a:spcBef>
              <a:spcAft>
                <a:spcPts val="0"/>
              </a:spcAft>
              <a:buSzPts val="2100"/>
              <a:buChar char="•"/>
            </a:pPr>
            <a:r>
              <a:rPr lang="en-US" sz="2100" i="1"/>
              <a:t>Only admin can delete, add and edit books</a:t>
            </a:r>
            <a:endParaRPr sz="2100" i="1"/>
          </a:p>
          <a:p>
            <a:pPr marL="342900" lvl="0" indent="-323850" algn="l" rtl="0">
              <a:lnSpc>
                <a:spcPct val="100000"/>
              </a:lnSpc>
              <a:spcBef>
                <a:spcPts val="0"/>
              </a:spcBef>
              <a:spcAft>
                <a:spcPts val="0"/>
              </a:spcAft>
              <a:buSzPts val="2100"/>
              <a:buChar char="•"/>
            </a:pPr>
            <a:r>
              <a:rPr lang="en-US" sz="2100" i="1"/>
              <a:t>Guest has the least access</a:t>
            </a:r>
            <a:endParaRPr sz="2100" i="1"/>
          </a:p>
          <a:p>
            <a:pPr marL="342900" lvl="0" indent="-323850" algn="l" rtl="0">
              <a:lnSpc>
                <a:spcPct val="100000"/>
              </a:lnSpc>
              <a:spcBef>
                <a:spcPts val="0"/>
              </a:spcBef>
              <a:spcAft>
                <a:spcPts val="0"/>
              </a:spcAft>
              <a:buSzPts val="2100"/>
              <a:buChar char="•"/>
            </a:pPr>
            <a:r>
              <a:rPr lang="en-US" sz="2100" i="1"/>
              <a:t>A guest user can become a registered user</a:t>
            </a:r>
            <a:endParaRPr sz="2100" i="1"/>
          </a:p>
        </p:txBody>
      </p:sp>
      <p:pic>
        <p:nvPicPr>
          <p:cNvPr id="135" name="Google Shape;135;p5"/>
          <p:cNvPicPr preferRelativeResize="0"/>
          <p:nvPr/>
        </p:nvPicPr>
        <p:blipFill rotWithShape="1">
          <a:blip r:embed="rId3">
            <a:alphaModFix/>
          </a:blip>
          <a:srcRect/>
          <a:stretch/>
        </p:blipFill>
        <p:spPr>
          <a:xfrm>
            <a:off x="304800" y="1555593"/>
            <a:ext cx="4838700" cy="48550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e7162fa388_0_0"/>
          <p:cNvSpPr txBox="1">
            <a:spLocks noGrp="1"/>
          </p:cNvSpPr>
          <p:nvPr>
            <p:ph type="title"/>
          </p:nvPr>
        </p:nvSpPr>
        <p:spPr>
          <a:xfrm>
            <a:off x="665610" y="893356"/>
            <a:ext cx="7781400" cy="604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Records of Team Meetings with Supervisor</a:t>
            </a:r>
            <a:endParaRPr/>
          </a:p>
        </p:txBody>
      </p:sp>
      <p:sp>
        <p:nvSpPr>
          <p:cNvPr id="596" name="Google Shape;596;ge7162fa388_0_0"/>
          <p:cNvSpPr txBox="1"/>
          <p:nvPr/>
        </p:nvSpPr>
        <p:spPr>
          <a:xfrm>
            <a:off x="1519213" y="5299250"/>
            <a:ext cx="60177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Arial"/>
              <a:buNone/>
            </a:pPr>
            <a:r>
              <a:rPr lang="en-US" sz="1800" b="0" i="0" u="none" strike="noStrike" cap="none">
                <a:solidFill>
                  <a:srgbClr val="FF0000"/>
                </a:solidFill>
                <a:latin typeface="Calibri"/>
                <a:ea typeface="Calibri"/>
                <a:cs typeface="Calibri"/>
                <a:sym typeface="Calibri"/>
              </a:rPr>
              <a:t>Note: </a:t>
            </a:r>
            <a:r>
              <a:rPr lang="en-US" sz="1800">
                <a:solidFill>
                  <a:srgbClr val="FF0000"/>
                </a:solidFill>
                <a:latin typeface="Calibri"/>
                <a:ea typeface="Calibri"/>
                <a:cs typeface="Calibri"/>
                <a:sym typeface="Calibri"/>
              </a:rPr>
              <a:t>For</a:t>
            </a:r>
            <a:r>
              <a:rPr lang="en-US" sz="1800" b="0" i="0" u="none" strike="noStrike" cap="none">
                <a:solidFill>
                  <a:srgbClr val="FF0000"/>
                </a:solidFill>
                <a:latin typeface="Calibri"/>
                <a:ea typeface="Calibri"/>
                <a:cs typeface="Calibri"/>
                <a:sym typeface="Calibri"/>
              </a:rPr>
              <a:t> meetings without </a:t>
            </a:r>
            <a:r>
              <a:rPr lang="en-US" sz="1800">
                <a:solidFill>
                  <a:srgbClr val="FF0000"/>
                </a:solidFill>
                <a:latin typeface="Calibri"/>
                <a:ea typeface="Calibri"/>
                <a:cs typeface="Calibri"/>
                <a:sym typeface="Calibri"/>
              </a:rPr>
              <a:t>the</a:t>
            </a:r>
            <a:r>
              <a:rPr lang="en-US" sz="1800" b="0" i="0" u="none" strike="noStrike" cap="none">
                <a:solidFill>
                  <a:srgbClr val="FF0000"/>
                </a:solidFill>
                <a:latin typeface="Calibri"/>
                <a:ea typeface="Calibri"/>
                <a:cs typeface="Calibri"/>
                <a:sym typeface="Calibri"/>
              </a:rPr>
              <a:t> presence of supervisor, the team meets every Wednesday and Friday with each member present for every meeting</a:t>
            </a:r>
            <a:endParaRPr sz="1400" b="0" i="0" u="none" strike="noStrike" cap="none">
              <a:solidFill>
                <a:srgbClr val="000000"/>
              </a:solidFill>
              <a:latin typeface="Arial"/>
              <a:ea typeface="Arial"/>
              <a:cs typeface="Arial"/>
              <a:sym typeface="Arial"/>
            </a:endParaRPr>
          </a:p>
        </p:txBody>
      </p:sp>
      <p:graphicFrame>
        <p:nvGraphicFramePr>
          <p:cNvPr id="597" name="Google Shape;597;ge7162fa388_0_0"/>
          <p:cNvGraphicFramePr/>
          <p:nvPr/>
        </p:nvGraphicFramePr>
        <p:xfrm>
          <a:off x="523089" y="1981200"/>
          <a:ext cx="8009950" cy="2834710"/>
        </p:xfrm>
        <a:graphic>
          <a:graphicData uri="http://schemas.openxmlformats.org/drawingml/2006/table">
            <a:tbl>
              <a:tblPr firstRow="1" bandRow="1">
                <a:noFill/>
                <a:tableStyleId>{0792DA0B-2E97-4F80-8B5E-7C96761B22F2}</a:tableStyleId>
              </a:tblPr>
              <a:tblGrid>
                <a:gridCol w="1252100">
                  <a:extLst>
                    <a:ext uri="{9D8B030D-6E8A-4147-A177-3AD203B41FA5}">
                      <a16:colId xmlns:a16="http://schemas.microsoft.com/office/drawing/2014/main" val="20000"/>
                    </a:ext>
                  </a:extLst>
                </a:gridCol>
                <a:gridCol w="1027275">
                  <a:extLst>
                    <a:ext uri="{9D8B030D-6E8A-4147-A177-3AD203B41FA5}">
                      <a16:colId xmlns:a16="http://schemas.microsoft.com/office/drawing/2014/main" val="20001"/>
                    </a:ext>
                  </a:extLst>
                </a:gridCol>
                <a:gridCol w="946750">
                  <a:extLst>
                    <a:ext uri="{9D8B030D-6E8A-4147-A177-3AD203B41FA5}">
                      <a16:colId xmlns:a16="http://schemas.microsoft.com/office/drawing/2014/main" val="20002"/>
                    </a:ext>
                  </a:extLst>
                </a:gridCol>
                <a:gridCol w="977475">
                  <a:extLst>
                    <a:ext uri="{9D8B030D-6E8A-4147-A177-3AD203B41FA5}">
                      <a16:colId xmlns:a16="http://schemas.microsoft.com/office/drawing/2014/main" val="20003"/>
                    </a:ext>
                  </a:extLst>
                </a:gridCol>
                <a:gridCol w="900725">
                  <a:extLst>
                    <a:ext uri="{9D8B030D-6E8A-4147-A177-3AD203B41FA5}">
                      <a16:colId xmlns:a16="http://schemas.microsoft.com/office/drawing/2014/main" val="20004"/>
                    </a:ext>
                  </a:extLst>
                </a:gridCol>
                <a:gridCol w="1007125">
                  <a:extLst>
                    <a:ext uri="{9D8B030D-6E8A-4147-A177-3AD203B41FA5}">
                      <a16:colId xmlns:a16="http://schemas.microsoft.com/office/drawing/2014/main" val="20005"/>
                    </a:ext>
                  </a:extLst>
                </a:gridCol>
                <a:gridCol w="946300">
                  <a:extLst>
                    <a:ext uri="{9D8B030D-6E8A-4147-A177-3AD203B41FA5}">
                      <a16:colId xmlns:a16="http://schemas.microsoft.com/office/drawing/2014/main" val="20006"/>
                    </a:ext>
                  </a:extLst>
                </a:gridCol>
                <a:gridCol w="952200">
                  <a:extLst>
                    <a:ext uri="{9D8B030D-6E8A-4147-A177-3AD203B41FA5}">
                      <a16:colId xmlns:a16="http://schemas.microsoft.com/office/drawing/2014/main" val="20007"/>
                    </a:ext>
                  </a:extLst>
                </a:gridCol>
              </a:tblGrid>
              <a:tr h="914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a:t>14 July 2021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a:t>28 July 2021</a:t>
                      </a:r>
                      <a:endParaRPr sz="1800" u="none" strike="noStrike" cap="none"/>
                    </a:p>
                  </a:txBody>
                  <a:tcPr marL="91450" marR="91450" marT="45725" marB="45725"/>
                </a:tc>
                <a:tc>
                  <a:txBody>
                    <a:bodyPr/>
                    <a:lstStyle/>
                    <a:p>
                      <a:pPr marL="0" lvl="0" indent="0" algn="l" rtl="0">
                        <a:spcBef>
                          <a:spcPts val="0"/>
                        </a:spcBef>
                        <a:spcAft>
                          <a:spcPts val="0"/>
                        </a:spcAft>
                        <a:buClr>
                          <a:srgbClr val="000000"/>
                        </a:buClr>
                        <a:buSzPts val="1800"/>
                        <a:buFont typeface="Arial"/>
                        <a:buNone/>
                      </a:pPr>
                      <a:r>
                        <a:rPr lang="en-US" sz="1800"/>
                        <a:t>4 August 2021</a:t>
                      </a:r>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401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Wafi</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lvl="0" indent="0" algn="l" rtl="0">
                        <a:spcBef>
                          <a:spcPts val="0"/>
                        </a:spcBef>
                        <a:spcAft>
                          <a:spcPts val="0"/>
                        </a:spcAft>
                        <a:buNone/>
                      </a:pPr>
                      <a:r>
                        <a:rPr lang="en-US" sz="1800">
                          <a:solidFill>
                            <a:srgbClr val="000000"/>
                          </a:solidFill>
                        </a:rPr>
                        <a:t>Present</a:t>
                      </a:r>
                      <a:endParaRPr sz="1800">
                        <a:solidFill>
                          <a:srgbClr val="000000"/>
                        </a:solidFill>
                      </a:endParaRPr>
                    </a:p>
                  </a:txBody>
                  <a:tcPr marL="91450" marR="91450" marT="45725" marB="45725"/>
                </a:tc>
                <a:tc>
                  <a:txBody>
                    <a:bodyPr/>
                    <a:lstStyle/>
                    <a:p>
                      <a:pPr marL="0" lvl="0" indent="0" algn="l" rtl="0">
                        <a:spcBef>
                          <a:spcPts val="0"/>
                        </a:spcBef>
                        <a:spcAft>
                          <a:spcPts val="0"/>
                        </a:spcAft>
                        <a:buNone/>
                      </a:pPr>
                      <a:endParaRPr sz="1800">
                        <a:solidFill>
                          <a:srgbClr val="000000"/>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40100">
                <a:tc>
                  <a:txBody>
                    <a:bodyPr/>
                    <a:lstStyle/>
                    <a:p>
                      <a:pPr marL="0" marR="0" lvl="0" indent="0" algn="l" rtl="0">
                        <a:lnSpc>
                          <a:spcPct val="100000"/>
                        </a:lnSpc>
                        <a:spcBef>
                          <a:spcPts val="0"/>
                        </a:spcBef>
                        <a:spcAft>
                          <a:spcPts val="0"/>
                        </a:spcAft>
                        <a:buClr>
                          <a:srgbClr val="000000"/>
                        </a:buClr>
                        <a:buSzPts val="1800"/>
                        <a:buFont typeface="Arial"/>
                        <a:buNone/>
                      </a:pPr>
                      <a:r>
                        <a:rPr lang="en-US" sz="1800" i="1" u="none" strike="noStrike" cap="none">
                          <a:solidFill>
                            <a:schemeClr val="dk2"/>
                          </a:solidFill>
                        </a:rPr>
                        <a:t>Zi Rui</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400" u="none" strike="noStrike" cap="none">
                        <a:solidFill>
                          <a:schemeClr val="dk2"/>
                        </a:solidFill>
                      </a:endParaRPr>
                    </a:p>
                  </a:txBody>
                  <a:tcPr marL="91450" marR="91450" marT="45725" marB="45725"/>
                </a:tc>
                <a:tc>
                  <a:txBody>
                    <a:bodyPr/>
                    <a:lstStyle/>
                    <a:p>
                      <a:pPr marL="0" lvl="0" indent="0" algn="l" rtl="0">
                        <a:spcBef>
                          <a:spcPts val="0"/>
                        </a:spcBef>
                        <a:spcAft>
                          <a:spcPts val="0"/>
                        </a:spcAft>
                        <a:buNone/>
                      </a:pPr>
                      <a:r>
                        <a:rPr lang="en-US" sz="1800">
                          <a:solidFill>
                            <a:srgbClr val="000000"/>
                          </a:solidFill>
                        </a:rPr>
                        <a:t>Present</a:t>
                      </a:r>
                      <a:endParaRPr sz="1800">
                        <a:solidFill>
                          <a:srgbClr val="000000"/>
                        </a:solidFill>
                      </a:endParaRPr>
                    </a:p>
                  </a:txBody>
                  <a:tcPr marL="91450" marR="91450" marT="45725" marB="45725"/>
                </a:tc>
                <a:tc>
                  <a:txBody>
                    <a:bodyPr/>
                    <a:lstStyle/>
                    <a:p>
                      <a:pPr marL="0" lvl="0" indent="0" algn="l" rtl="0">
                        <a:spcBef>
                          <a:spcPts val="0"/>
                        </a:spcBef>
                        <a:spcAft>
                          <a:spcPts val="0"/>
                        </a:spcAft>
                        <a:buNone/>
                      </a:pPr>
                      <a:endParaRPr sz="1800">
                        <a:solidFill>
                          <a:srgbClr val="000000"/>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40100">
                <a:tc>
                  <a:txBody>
                    <a:bodyPr/>
                    <a:lstStyle/>
                    <a:p>
                      <a:pPr marL="0" marR="0" lvl="0" indent="0" algn="l" rtl="0">
                        <a:lnSpc>
                          <a:spcPct val="100000"/>
                        </a:lnSpc>
                        <a:spcBef>
                          <a:spcPts val="0"/>
                        </a:spcBef>
                        <a:spcAft>
                          <a:spcPts val="0"/>
                        </a:spcAft>
                        <a:buClr>
                          <a:schemeClr val="dk1"/>
                        </a:buClr>
                        <a:buSzPts val="1800"/>
                        <a:buFont typeface="Calibri"/>
                        <a:buNone/>
                      </a:pPr>
                      <a:r>
                        <a:rPr lang="en-US" sz="1800" i="1" u="none" strike="noStrike" cap="none">
                          <a:solidFill>
                            <a:schemeClr val="dk2"/>
                          </a:solidFill>
                        </a:rPr>
                        <a:t>Qamarrul</a:t>
                      </a:r>
                      <a:endParaRPr sz="14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alibri"/>
                          <a:ea typeface="Calibri"/>
                          <a:cs typeface="Calibri"/>
                          <a:sym typeface="Calibri"/>
                        </a:rPr>
                        <a:t>Present</a:t>
                      </a:r>
                      <a:endParaRPr sz="1800" u="none" strike="noStrike" cap="none">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2"/>
                          </a:solidFill>
                        </a:rPr>
                        <a:t>Present</a:t>
                      </a:r>
                      <a:endParaRPr sz="1800" u="none" strike="noStrike" cap="none">
                        <a:solidFill>
                          <a:schemeClr val="dk2"/>
                        </a:solidFill>
                      </a:endParaRPr>
                    </a:p>
                  </a:txBody>
                  <a:tcPr marL="91450" marR="91450" marT="45725" marB="45725"/>
                </a:tc>
                <a:tc>
                  <a:txBody>
                    <a:bodyPr/>
                    <a:lstStyle/>
                    <a:p>
                      <a:pPr marL="0" lvl="0" indent="0" algn="l" rtl="0">
                        <a:spcBef>
                          <a:spcPts val="0"/>
                        </a:spcBef>
                        <a:spcAft>
                          <a:spcPts val="0"/>
                        </a:spcAft>
                        <a:buNone/>
                      </a:pPr>
                      <a:r>
                        <a:rPr lang="en-US" sz="1800">
                          <a:solidFill>
                            <a:srgbClr val="000000"/>
                          </a:solidFill>
                        </a:rPr>
                        <a:t>Present </a:t>
                      </a:r>
                      <a:endParaRPr sz="1800">
                        <a:solidFill>
                          <a:srgbClr val="000000"/>
                        </a:solidFill>
                      </a:endParaRPr>
                    </a:p>
                  </a:txBody>
                  <a:tcPr marL="91450" marR="91450" marT="45725" marB="45725"/>
                </a:tc>
                <a:tc>
                  <a:txBody>
                    <a:bodyPr/>
                    <a:lstStyle/>
                    <a:p>
                      <a:pPr marL="0" lvl="0" indent="0" algn="l" rtl="0">
                        <a:spcBef>
                          <a:spcPts val="0"/>
                        </a:spcBef>
                        <a:spcAft>
                          <a:spcPts val="0"/>
                        </a:spcAft>
                        <a:buNone/>
                      </a:pPr>
                      <a:endParaRPr sz="1800">
                        <a:solidFill>
                          <a:srgbClr val="000000"/>
                        </a:solidFill>
                      </a:endParaRPr>
                    </a:p>
                  </a:txBody>
                  <a:tcPr marL="91450" marR="91450" marT="45725" marB="45725">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rgbClr val="000000"/>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d9845c314d_0_33"/>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sp>
        <p:nvSpPr>
          <p:cNvPr id="142" name="Google Shape;142;gd9845c314d_0_33"/>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480"/>
              </a:spcBef>
              <a:spcAft>
                <a:spcPts val="0"/>
              </a:spcAft>
              <a:buSzPts val="2400"/>
              <a:buChar char="-"/>
            </a:pPr>
            <a:r>
              <a:rPr lang="en-US"/>
              <a:t>Our website contain User, Admin and Guest account</a:t>
            </a:r>
            <a:endParaRPr/>
          </a:p>
          <a:p>
            <a:pPr marL="457200" lvl="0" indent="-381000" algn="l" rtl="0">
              <a:lnSpc>
                <a:spcPct val="100000"/>
              </a:lnSpc>
              <a:spcBef>
                <a:spcPts val="0"/>
              </a:spcBef>
              <a:spcAft>
                <a:spcPts val="0"/>
              </a:spcAft>
              <a:buSzPts val="2400"/>
              <a:buChar char="-"/>
            </a:pPr>
            <a:r>
              <a:rPr lang="en-US"/>
              <a:t>Objective: A book selling website.</a:t>
            </a:r>
            <a:endParaRPr/>
          </a:p>
          <a:p>
            <a:pPr marL="0" lvl="0" indent="0" algn="l" rtl="0">
              <a:lnSpc>
                <a:spcPct val="100000"/>
              </a:lnSpc>
              <a:spcBef>
                <a:spcPts val="480"/>
              </a:spcBef>
              <a:spcAft>
                <a:spcPts val="0"/>
              </a:spcAft>
              <a:buSzPts val="2400"/>
              <a:buNone/>
            </a:pPr>
            <a:r>
              <a:rPr lang="en-US" b="1" u="sng"/>
              <a:t>Showcase of Guest Account:</a:t>
            </a:r>
            <a:endParaRPr b="1" u="sng"/>
          </a:p>
          <a:p>
            <a:pPr marL="0" lvl="0" indent="0" algn="l" rtl="0">
              <a:lnSpc>
                <a:spcPct val="100000"/>
              </a:lnSpc>
              <a:spcBef>
                <a:spcPts val="480"/>
              </a:spcBef>
              <a:spcAft>
                <a:spcPts val="0"/>
              </a:spcAft>
              <a:buSzPts val="2400"/>
              <a:buNone/>
            </a:pPr>
            <a:r>
              <a:rPr lang="en-US"/>
              <a:t>Privileges: View books only</a:t>
            </a:r>
            <a:endParaRPr/>
          </a:p>
        </p:txBody>
      </p:sp>
      <p:pic>
        <p:nvPicPr>
          <p:cNvPr id="143" name="Google Shape;143;gd9845c314d_0_33"/>
          <p:cNvPicPr preferRelativeResize="0"/>
          <p:nvPr/>
        </p:nvPicPr>
        <p:blipFill rotWithShape="1">
          <a:blip r:embed="rId3">
            <a:alphaModFix/>
          </a:blip>
          <a:srcRect l="7455" t="9396" r="6351" b="10768"/>
          <a:stretch/>
        </p:blipFill>
        <p:spPr>
          <a:xfrm>
            <a:off x="0" y="3667575"/>
            <a:ext cx="4457701" cy="2586050"/>
          </a:xfrm>
          <a:prstGeom prst="rect">
            <a:avLst/>
          </a:prstGeom>
          <a:noFill/>
          <a:ln>
            <a:noFill/>
          </a:ln>
        </p:spPr>
      </p:pic>
      <p:pic>
        <p:nvPicPr>
          <p:cNvPr id="144" name="Google Shape;144;gd9845c314d_0_33"/>
          <p:cNvPicPr preferRelativeResize="0"/>
          <p:nvPr/>
        </p:nvPicPr>
        <p:blipFill rotWithShape="1">
          <a:blip r:embed="rId4">
            <a:alphaModFix/>
          </a:blip>
          <a:srcRect/>
          <a:stretch/>
        </p:blipFill>
        <p:spPr>
          <a:xfrm>
            <a:off x="4224500" y="3667563"/>
            <a:ext cx="4919501" cy="231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dd69e1268d_0_2"/>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sp>
        <p:nvSpPr>
          <p:cNvPr id="151" name="Google Shape;151;gdd69e1268d_0_2"/>
          <p:cNvSpPr txBox="1">
            <a:spLocks noGrp="1"/>
          </p:cNvSpPr>
          <p:nvPr>
            <p:ph type="body" idx="1"/>
          </p:nvPr>
        </p:nvSpPr>
        <p:spPr>
          <a:xfrm>
            <a:off x="665165" y="1651000"/>
            <a:ext cx="7477200" cy="375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2400"/>
              <a:buNone/>
            </a:pPr>
            <a:r>
              <a:rPr lang="en-US" b="1" u="sng"/>
              <a:t>Showcase of User Account:</a:t>
            </a:r>
            <a:endParaRPr b="1" u="sng"/>
          </a:p>
          <a:p>
            <a:pPr marL="0" lvl="0" indent="0" algn="l" rtl="0">
              <a:lnSpc>
                <a:spcPct val="100000"/>
              </a:lnSpc>
              <a:spcBef>
                <a:spcPts val="480"/>
              </a:spcBef>
              <a:spcAft>
                <a:spcPts val="0"/>
              </a:spcAft>
              <a:buSzPts val="2400"/>
              <a:buNone/>
            </a:pPr>
            <a:r>
              <a:rPr lang="en-US"/>
              <a:t>Privileges: View books &amp; Buy books only</a:t>
            </a:r>
            <a:endParaRPr/>
          </a:p>
        </p:txBody>
      </p:sp>
      <p:pic>
        <p:nvPicPr>
          <p:cNvPr id="152" name="Google Shape;152;gdd69e1268d_0_2"/>
          <p:cNvPicPr preferRelativeResize="0"/>
          <p:nvPr/>
        </p:nvPicPr>
        <p:blipFill rotWithShape="1">
          <a:blip r:embed="rId3">
            <a:alphaModFix/>
          </a:blip>
          <a:srcRect/>
          <a:stretch/>
        </p:blipFill>
        <p:spPr>
          <a:xfrm>
            <a:off x="385775" y="2696775"/>
            <a:ext cx="2643174" cy="1637100"/>
          </a:xfrm>
          <a:prstGeom prst="rect">
            <a:avLst/>
          </a:prstGeom>
          <a:noFill/>
          <a:ln>
            <a:noFill/>
          </a:ln>
        </p:spPr>
      </p:pic>
      <p:cxnSp>
        <p:nvCxnSpPr>
          <p:cNvPr id="153" name="Google Shape;153;gdd69e1268d_0_2"/>
          <p:cNvCxnSpPr>
            <a:stCxn id="152" idx="3"/>
            <a:endCxn id="154" idx="1"/>
          </p:cNvCxnSpPr>
          <p:nvPr/>
        </p:nvCxnSpPr>
        <p:spPr>
          <a:xfrm rot="10800000" flipH="1">
            <a:off x="3028949" y="3484425"/>
            <a:ext cx="2822700" cy="30900"/>
          </a:xfrm>
          <a:prstGeom prst="straightConnector1">
            <a:avLst/>
          </a:prstGeom>
          <a:noFill/>
          <a:ln w="9525" cap="flat" cmpd="sng">
            <a:solidFill>
              <a:schemeClr val="dk2"/>
            </a:solidFill>
            <a:prstDash val="solid"/>
            <a:round/>
            <a:headEnd type="none" w="sm" len="sm"/>
            <a:tailEnd type="triangle" w="med" len="med"/>
          </a:ln>
        </p:spPr>
      </p:cxnSp>
      <p:cxnSp>
        <p:nvCxnSpPr>
          <p:cNvPr id="155" name="Google Shape;155;gdd69e1268d_0_2"/>
          <p:cNvCxnSpPr>
            <a:stCxn id="156" idx="2"/>
            <a:endCxn id="157" idx="3"/>
          </p:cNvCxnSpPr>
          <p:nvPr/>
        </p:nvCxnSpPr>
        <p:spPr>
          <a:xfrm flipH="1">
            <a:off x="3028950" y="4266738"/>
            <a:ext cx="2550300" cy="1242900"/>
          </a:xfrm>
          <a:prstGeom prst="straightConnector1">
            <a:avLst/>
          </a:prstGeom>
          <a:noFill/>
          <a:ln w="9525" cap="flat" cmpd="sng">
            <a:solidFill>
              <a:schemeClr val="dk2"/>
            </a:solidFill>
            <a:prstDash val="solid"/>
            <a:round/>
            <a:headEnd type="none" w="sm" len="sm"/>
            <a:tailEnd type="triangle" w="med" len="med"/>
          </a:ln>
        </p:spPr>
      </p:cxnSp>
      <p:pic>
        <p:nvPicPr>
          <p:cNvPr id="154" name="Google Shape;154;gdd69e1268d_0_2"/>
          <p:cNvPicPr preferRelativeResize="0"/>
          <p:nvPr/>
        </p:nvPicPr>
        <p:blipFill rotWithShape="1">
          <a:blip r:embed="rId4">
            <a:alphaModFix/>
          </a:blip>
          <a:srcRect r="26226"/>
          <a:stretch/>
        </p:blipFill>
        <p:spPr>
          <a:xfrm>
            <a:off x="5851600" y="2079638"/>
            <a:ext cx="2290775" cy="2809875"/>
          </a:xfrm>
          <a:prstGeom prst="rect">
            <a:avLst/>
          </a:prstGeom>
          <a:noFill/>
          <a:ln>
            <a:noFill/>
          </a:ln>
        </p:spPr>
      </p:pic>
      <p:pic>
        <p:nvPicPr>
          <p:cNvPr id="157" name="Google Shape;157;gdd69e1268d_0_2"/>
          <p:cNvPicPr preferRelativeResize="0"/>
          <p:nvPr/>
        </p:nvPicPr>
        <p:blipFill>
          <a:blip r:embed="rId5">
            <a:alphaModFix/>
          </a:blip>
          <a:stretch>
            <a:fillRect/>
          </a:stretch>
        </p:blipFill>
        <p:spPr>
          <a:xfrm>
            <a:off x="1628775" y="4266625"/>
            <a:ext cx="1400175" cy="248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dd69e1268d_0_13"/>
          <p:cNvSpPr txBox="1">
            <a:spLocks noGrp="1"/>
          </p:cNvSpPr>
          <p:nvPr>
            <p:ph type="title"/>
          </p:nvPr>
        </p:nvSpPr>
        <p:spPr>
          <a:xfrm>
            <a:off x="665610" y="893356"/>
            <a:ext cx="7781400" cy="604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Website/Web Server Demonstration</a:t>
            </a:r>
            <a:endParaRPr/>
          </a:p>
        </p:txBody>
      </p:sp>
      <p:pic>
        <p:nvPicPr>
          <p:cNvPr id="164" name="Google Shape;164;gdd69e1268d_0_13"/>
          <p:cNvPicPr preferRelativeResize="0"/>
          <p:nvPr/>
        </p:nvPicPr>
        <p:blipFill rotWithShape="1">
          <a:blip r:embed="rId3">
            <a:alphaModFix/>
          </a:blip>
          <a:srcRect/>
          <a:stretch/>
        </p:blipFill>
        <p:spPr>
          <a:xfrm>
            <a:off x="208801" y="1628800"/>
            <a:ext cx="6206299" cy="2023500"/>
          </a:xfrm>
          <a:prstGeom prst="rect">
            <a:avLst/>
          </a:prstGeom>
          <a:noFill/>
          <a:ln>
            <a:noFill/>
          </a:ln>
        </p:spPr>
      </p:pic>
      <p:pic>
        <p:nvPicPr>
          <p:cNvPr id="165" name="Google Shape;165;gdd69e1268d_0_13"/>
          <p:cNvPicPr preferRelativeResize="0"/>
          <p:nvPr/>
        </p:nvPicPr>
        <p:blipFill rotWithShape="1">
          <a:blip r:embed="rId4">
            <a:alphaModFix/>
          </a:blip>
          <a:srcRect/>
          <a:stretch/>
        </p:blipFill>
        <p:spPr>
          <a:xfrm>
            <a:off x="3176225" y="4100525"/>
            <a:ext cx="5696299" cy="2364550"/>
          </a:xfrm>
          <a:prstGeom prst="rect">
            <a:avLst/>
          </a:prstGeom>
          <a:noFill/>
          <a:ln>
            <a:noFill/>
          </a:ln>
        </p:spPr>
      </p:pic>
      <p:cxnSp>
        <p:nvCxnSpPr>
          <p:cNvPr id="166" name="Google Shape;166;gdd69e1268d_0_13"/>
          <p:cNvCxnSpPr>
            <a:stCxn id="164" idx="3"/>
            <a:endCxn id="165" idx="0"/>
          </p:cNvCxnSpPr>
          <p:nvPr/>
        </p:nvCxnSpPr>
        <p:spPr>
          <a:xfrm flipH="1">
            <a:off x="6024500" y="2640550"/>
            <a:ext cx="390600" cy="14601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2015</Words>
  <Application>Microsoft Office PowerPoint</Application>
  <PresentationFormat>On-screen Show (4:3)</PresentationFormat>
  <Paragraphs>494</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Lato</vt:lpstr>
      <vt:lpstr>Calibri</vt:lpstr>
      <vt:lpstr>Raleway</vt:lpstr>
      <vt:lpstr>Arial</vt:lpstr>
      <vt:lpstr>Streamline</vt:lpstr>
      <vt:lpstr>C300 Final Evaluation </vt:lpstr>
      <vt:lpstr>Overview</vt:lpstr>
      <vt:lpstr>Introduction</vt:lpstr>
      <vt:lpstr>Project Specification</vt:lpstr>
      <vt:lpstr>AWS architecture diagram</vt:lpstr>
      <vt:lpstr>System Design (Use Case Diagram)</vt:lpstr>
      <vt:lpstr>Website/Web Server Demonstration</vt:lpstr>
      <vt:lpstr>Website/Web Server Demonstration</vt:lpstr>
      <vt:lpstr>Website/Web Server Demonstration</vt:lpstr>
      <vt:lpstr>Website/Web Server Demonstration</vt:lpstr>
      <vt:lpstr>Website/Web Server Demonstration</vt:lpstr>
      <vt:lpstr>Website/Web Server Demonstration</vt:lpstr>
      <vt:lpstr>System Design (ERD Diagram)</vt:lpstr>
      <vt:lpstr>Database Showcase</vt:lpstr>
      <vt:lpstr>Database Showcase</vt:lpstr>
      <vt:lpstr>Database Showcase</vt:lpstr>
      <vt:lpstr>User Access Structure (Summary)</vt:lpstr>
      <vt:lpstr>Cloud implementation (AWS educate)</vt:lpstr>
      <vt:lpstr>Cloud implementation (‘cont) </vt:lpstr>
      <vt:lpstr>Cloud implementation (‘cont) </vt:lpstr>
      <vt:lpstr>Cloud implementation (‘cont) </vt:lpstr>
      <vt:lpstr>Cloud implementation (‘cont) </vt:lpstr>
      <vt:lpstr>Cloud implementation (‘cont)</vt:lpstr>
      <vt:lpstr>Cloud implementation (‘cont)</vt:lpstr>
      <vt:lpstr>Cloud implementation (‘cont)</vt:lpstr>
      <vt:lpstr>Cloud implementation (‘cont)</vt:lpstr>
      <vt:lpstr>Cloud implementation (‘cont) </vt:lpstr>
      <vt:lpstr>Cloud implementation (‘cont) </vt:lpstr>
      <vt:lpstr>Cloud implementation (‘cont) </vt:lpstr>
      <vt:lpstr>Cloud implementation (‘cont)</vt:lpstr>
      <vt:lpstr>Cloud implementation (‘cont)</vt:lpstr>
      <vt:lpstr>Cloud implementation (‘cont)</vt:lpstr>
      <vt:lpstr>Cloud implementation (‘cont)</vt:lpstr>
      <vt:lpstr>Cloud implementation (‘cont)</vt:lpstr>
      <vt:lpstr>Cloud implementation (‘cont)</vt:lpstr>
      <vt:lpstr>Cloud implementation (‘cont)</vt:lpstr>
      <vt:lpstr>Security </vt:lpstr>
      <vt:lpstr>Security(‘cont)</vt:lpstr>
      <vt:lpstr>Security(‘cont)</vt:lpstr>
      <vt:lpstr>Security(‘cont)</vt:lpstr>
      <vt:lpstr>CloudFlare Summary network diagram </vt:lpstr>
      <vt:lpstr>Ensure HTTPs from client to CloudFlare</vt:lpstr>
      <vt:lpstr>Security (‘cont)</vt:lpstr>
      <vt:lpstr>Security (‘cont)</vt:lpstr>
      <vt:lpstr>Security (‘cont)</vt:lpstr>
      <vt:lpstr>Monitoring</vt:lpstr>
      <vt:lpstr>Monitoring (‘cont)</vt:lpstr>
      <vt:lpstr>Monitoring (‘cont)</vt:lpstr>
      <vt:lpstr>Monitoring (‘cont)</vt:lpstr>
      <vt:lpstr>Allocation of privileges</vt:lpstr>
      <vt:lpstr>Allocation of privileges (‘cont)</vt:lpstr>
      <vt:lpstr>Allocation of privileges (‘cont)</vt:lpstr>
      <vt:lpstr>Task Allocation and Progress</vt:lpstr>
      <vt:lpstr>Task Allocation and Progress</vt:lpstr>
      <vt:lpstr>Task Allocation and Progress</vt:lpstr>
      <vt:lpstr>Task Allocation and Progress</vt:lpstr>
      <vt:lpstr>Task Allocation and Progress</vt:lpstr>
      <vt:lpstr>Task Allocation and Progress</vt:lpstr>
      <vt:lpstr>Records of Team Meetings with Supervisor</vt:lpstr>
      <vt:lpstr>Records of Team Meetings with Supervisor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C300 Final Evaluation </dc:title>
  <dc:creator>deborah_zhou</dc:creator>
  <cp:lastModifiedBy>Muhd Wafi</cp:lastModifiedBy>
  <cp:revision>1</cp:revision>
  <dcterms:created xsi:type="dcterms:W3CDTF">2011-04-11T03:57:31Z</dcterms:created>
  <dcterms:modified xsi:type="dcterms:W3CDTF">2024-02-23T16:36:38Z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0x010100B49794E0D3E11A4E8455FF8E1BE9B851</vt:lpwstr>
  </property>
  <property fmtid="{D5CDD505-2E9C-101B-9397-08002B2CF9AE}" pid="3" name="_dlc_DocIdItemGuid">
    <vt:lpwstr>bb3cbe01-f797-45ea-88c7-b440f5ab9cbb</vt:lpwstr>
  </property>
</Properties>
</file>